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302" r:id="rId3"/>
    <p:sldId id="303" r:id="rId4"/>
    <p:sldId id="298" r:id="rId5"/>
    <p:sldId id="299" r:id="rId6"/>
    <p:sldId id="300" r:id="rId7"/>
    <p:sldId id="286" r:id="rId8"/>
    <p:sldId id="304" r:id="rId9"/>
    <p:sldId id="301" r:id="rId10"/>
    <p:sldId id="282" r:id="rId11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8C8C"/>
    <a:srgbClr val="777777"/>
    <a:srgbClr val="8FC7FF"/>
    <a:srgbClr val="E7EFEB"/>
    <a:srgbClr val="FB1515"/>
    <a:srgbClr val="FF0000"/>
    <a:srgbClr val="F69F9F"/>
    <a:srgbClr val="F2F1F1"/>
    <a:srgbClr val="C3E5D3"/>
    <a:srgbClr val="A6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78" autoAdjust="0"/>
    <p:restoredTop sz="94660"/>
  </p:normalViewPr>
  <p:slideViewPr>
    <p:cSldViewPr>
      <p:cViewPr>
        <p:scale>
          <a:sx n="90" d="100"/>
          <a:sy n="90" d="100"/>
        </p:scale>
        <p:origin x="-135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v-SE"/>
  <c:chart>
    <c:autoTitleDeleted val="1"/>
    <c:plotArea>
      <c:layout>
        <c:manualLayout>
          <c:layoutTarget val="inner"/>
          <c:xMode val="edge"/>
          <c:yMode val="edge"/>
          <c:x val="6.6453311626305162E-2"/>
          <c:y val="1.8971156798346083E-2"/>
          <c:w val="0.91951209279754209"/>
          <c:h val="0.71776328990994853"/>
        </c:manualLayout>
      </c:layout>
      <c:barChart>
        <c:barDir val="col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5-7</c:v>
                </c:pt>
              </c:strCache>
            </c:strRef>
          </c:tx>
          <c:spPr>
            <a:gradFill flip="none" rotWithShape="1">
              <a:gsLst>
                <a:gs pos="69000">
                  <a:srgbClr val="6699FF"/>
                </a:gs>
                <a:gs pos="100000">
                  <a:srgbClr val="214D83"/>
                </a:gs>
              </a:gsLst>
              <a:lin ang="5400000" scaled="1"/>
              <a:tileRect/>
            </a:gradFill>
            <a:ln w="11115">
              <a:noFill/>
              <a:prstDash val="solid"/>
            </a:ln>
            <a:effectLst>
              <a:outerShdw blurRad="63500" dist="1270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88900" h="88900"/>
            </a:sp3d>
          </c:spPr>
          <c:dLbls>
            <c:numFmt formatCode="0" sourceLinked="0"/>
            <c:spPr>
              <a:noFill/>
              <a:ln w="22231">
                <a:noFill/>
              </a:ln>
            </c:spPr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333333"/>
                    </a:solidFill>
                    <a:latin typeface="+mn-lt"/>
                    <a:ea typeface="Verdana"/>
                    <a:cs typeface="Calibri" pitchFamily="34" charset="0"/>
                  </a:defRPr>
                </a:pPr>
                <a:endParaRPr lang="sv-SE"/>
              </a:p>
            </c:txPr>
            <c:dLblPos val="ctr"/>
            <c:showVal val="1"/>
          </c:dLbls>
          <c:cat>
            <c:strRef>
              <c:f>Sheet1!$A$2:$A$12</c:f>
              <c:strCache>
                <c:ptCount val="1"/>
                <c:pt idx="0">
                  <c:v>Förvärvsarbetande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7"/>
                <c:pt idx="0">
                  <c:v>40.061550799300001</c:v>
                </c:pt>
              </c:numCache>
            </c:numRef>
          </c:val>
        </c:ser>
        <c:axId val="38219776"/>
        <c:axId val="38221312"/>
      </c:barChart>
      <c:catAx>
        <c:axId val="38219776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11115">
            <a:noFill/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38221312"/>
        <c:crossesAt val="0"/>
        <c:lblAlgn val="ctr"/>
        <c:lblOffset val="100"/>
        <c:tickLblSkip val="1"/>
        <c:tickMarkSkip val="1"/>
      </c:catAx>
      <c:valAx>
        <c:axId val="38221312"/>
        <c:scaling>
          <c:orientation val="minMax"/>
          <c:max val="70"/>
          <c:min val="0"/>
        </c:scaling>
        <c:axPos val="l"/>
        <c:majorGridlines>
          <c:spPr>
            <a:ln w="11115">
              <a:solidFill>
                <a:srgbClr val="C0C0C0"/>
              </a:solidFill>
              <a:prstDash val="solid"/>
            </a:ln>
            <a:effectLst/>
          </c:spPr>
        </c:majorGridlines>
        <c:numFmt formatCode="General" sourceLinked="1"/>
        <c:majorTickMark val="none"/>
        <c:tickLblPos val="nextTo"/>
        <c:spPr>
          <a:ln w="8337">
            <a:noFill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38219776"/>
        <c:crosses val="autoZero"/>
        <c:crossBetween val="between"/>
        <c:majorUnit val="10"/>
        <c:minorUnit val="2"/>
      </c:valAx>
      <c:spPr>
        <a:noFill/>
        <a:ln w="22231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87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sv-S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v-SE"/>
  <c:chart>
    <c:autoTitleDeleted val="1"/>
    <c:plotArea>
      <c:layout>
        <c:manualLayout>
          <c:layoutTarget val="inner"/>
          <c:xMode val="edge"/>
          <c:yMode val="edge"/>
          <c:x val="6.6453311626305162E-2"/>
          <c:y val="1.8971156798346083E-2"/>
          <c:w val="0.91951209279754187"/>
          <c:h val="0.71776328990994831"/>
        </c:manualLayout>
      </c:layout>
      <c:barChart>
        <c:barDir val="col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5-7</c:v>
                </c:pt>
              </c:strCache>
            </c:strRef>
          </c:tx>
          <c:spPr>
            <a:gradFill flip="none" rotWithShape="1">
              <a:gsLst>
                <a:gs pos="69000">
                  <a:srgbClr val="6699FF"/>
                </a:gs>
                <a:gs pos="100000">
                  <a:srgbClr val="214D83"/>
                </a:gs>
              </a:gsLst>
              <a:lin ang="5400000" scaled="1"/>
              <a:tileRect/>
            </a:gradFill>
            <a:ln w="11115">
              <a:noFill/>
              <a:prstDash val="solid"/>
            </a:ln>
            <a:effectLst>
              <a:outerShdw blurRad="63500" dist="1270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88900" h="88900"/>
            </a:sp3d>
          </c:spPr>
          <c:dLbls>
            <c:numFmt formatCode="0" sourceLinked="0"/>
            <c:spPr>
              <a:noFill/>
              <a:ln w="22231">
                <a:noFill/>
              </a:ln>
            </c:spPr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333333"/>
                    </a:solidFill>
                    <a:latin typeface="+mn-lt"/>
                    <a:ea typeface="Verdana"/>
                    <a:cs typeface="Calibri" pitchFamily="34" charset="0"/>
                  </a:defRPr>
                </a:pPr>
                <a:endParaRPr lang="sv-SE"/>
              </a:p>
            </c:txPr>
            <c:dLblPos val="ctr"/>
            <c:showVal val="1"/>
          </c:dLbls>
          <c:cat>
            <c:strRef>
              <c:f>Sheet1!$A$2:$A$12</c:f>
              <c:strCache>
                <c:ptCount val="7"/>
                <c:pt idx="0">
                  <c:v>Förvärvsarbetande</c:v>
                </c:pt>
                <c:pt idx="1">
                  <c:v>Norrland</c:v>
                </c:pt>
                <c:pt idx="2">
                  <c:v>Svealand 
exkl. Stockholm</c:v>
                </c:pt>
                <c:pt idx="3">
                  <c:v>Stockholm</c:v>
                </c:pt>
                <c:pt idx="4">
                  <c:v>Västra Götaland</c:v>
                </c:pt>
                <c:pt idx="5">
                  <c:v>Östra Götaland</c:v>
                </c:pt>
                <c:pt idx="6">
                  <c:v>Skåne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7"/>
                <c:pt idx="0">
                  <c:v>40.061550799300001</c:v>
                </c:pt>
                <c:pt idx="1">
                  <c:v>37.983792907000002</c:v>
                </c:pt>
                <c:pt idx="2">
                  <c:v>47.971915999900013</c:v>
                </c:pt>
                <c:pt idx="3">
                  <c:v>27.142673897299989</c:v>
                </c:pt>
                <c:pt idx="4">
                  <c:v>45.206911526900029</c:v>
                </c:pt>
                <c:pt idx="5">
                  <c:v>43.120283858200004</c:v>
                </c:pt>
                <c:pt idx="6">
                  <c:v>40.393057401399972</c:v>
                </c:pt>
              </c:numCache>
            </c:numRef>
          </c:val>
        </c:ser>
        <c:axId val="37198080"/>
        <c:axId val="37455360"/>
      </c:barChart>
      <c:catAx>
        <c:axId val="37198080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11115">
            <a:noFill/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37455360"/>
        <c:crossesAt val="0"/>
        <c:lblAlgn val="ctr"/>
        <c:lblOffset val="100"/>
        <c:tickLblSkip val="1"/>
        <c:tickMarkSkip val="1"/>
      </c:catAx>
      <c:valAx>
        <c:axId val="37455360"/>
        <c:scaling>
          <c:orientation val="minMax"/>
          <c:max val="70"/>
          <c:min val="0"/>
        </c:scaling>
        <c:axPos val="l"/>
        <c:majorGridlines>
          <c:spPr>
            <a:ln w="11115">
              <a:solidFill>
                <a:srgbClr val="C0C0C0"/>
              </a:solidFill>
              <a:prstDash val="solid"/>
            </a:ln>
            <a:effectLst/>
          </c:spPr>
        </c:majorGridlines>
        <c:numFmt formatCode="General" sourceLinked="1"/>
        <c:majorTickMark val="none"/>
        <c:tickLblPos val="nextTo"/>
        <c:spPr>
          <a:ln w="8337">
            <a:noFill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37198080"/>
        <c:crosses val="autoZero"/>
        <c:crossBetween val="between"/>
        <c:majorUnit val="10"/>
        <c:minorUnit val="2"/>
      </c:valAx>
      <c:spPr>
        <a:noFill/>
        <a:ln w="22231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87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sv-SE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v-SE"/>
  <c:chart>
    <c:autoTitleDeleted val="1"/>
    <c:plotArea>
      <c:layout>
        <c:manualLayout>
          <c:layoutTarget val="inner"/>
          <c:xMode val="edge"/>
          <c:yMode val="edge"/>
          <c:x val="6.6453311626305162E-2"/>
          <c:y val="1.8971156798346083E-2"/>
          <c:w val="0.91951209279754231"/>
          <c:h val="0.71776328990994887"/>
        </c:manualLayout>
      </c:layout>
      <c:barChart>
        <c:barDir val="col"/>
        <c:grouping val="clustered"/>
        <c:ser>
          <c:idx val="1"/>
          <c:order val="0"/>
          <c:tx>
            <c:strRef>
              <c:f>Sheet1!$B$1</c:f>
              <c:strCache>
                <c:ptCount val="1"/>
                <c:pt idx="0">
                  <c:v>5-7</c:v>
                </c:pt>
              </c:strCache>
            </c:strRef>
          </c:tx>
          <c:spPr>
            <a:gradFill flip="none" rotWithShape="1">
              <a:gsLst>
                <a:gs pos="69000">
                  <a:srgbClr val="6699FF"/>
                </a:gs>
                <a:gs pos="100000">
                  <a:srgbClr val="214D83"/>
                </a:gs>
              </a:gsLst>
              <a:lin ang="5400000" scaled="1"/>
              <a:tileRect/>
            </a:gradFill>
            <a:ln w="11115">
              <a:noFill/>
              <a:prstDash val="solid"/>
            </a:ln>
            <a:effectLst>
              <a:outerShdw blurRad="63500" dist="1270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88900" h="88900"/>
            </a:sp3d>
          </c:spPr>
          <c:dLbls>
            <c:numFmt formatCode="0" sourceLinked="0"/>
            <c:spPr>
              <a:noFill/>
              <a:ln w="22231">
                <a:noFill/>
              </a:ln>
            </c:spPr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333333"/>
                    </a:solidFill>
                    <a:latin typeface="+mn-lt"/>
                    <a:ea typeface="Verdana"/>
                    <a:cs typeface="Calibri" pitchFamily="34" charset="0"/>
                  </a:defRPr>
                </a:pPr>
                <a:endParaRPr lang="sv-SE"/>
              </a:p>
            </c:txPr>
            <c:dLblPos val="ctr"/>
            <c:showVal val="1"/>
          </c:dLbls>
          <c:cat>
            <c:strRef>
              <c:f>Sheet1!$A$2:$A$11</c:f>
              <c:strCache>
                <c:ptCount val="5"/>
                <c:pt idx="0">
                  <c:v>Förvärvsarbetande</c:v>
                </c:pt>
                <c:pt idx="1">
                  <c:v>Stockholm Göteborg Malmö</c:v>
                </c:pt>
                <c:pt idx="2">
                  <c:v>Större stad 
(80-200 000 inv)</c:v>
                </c:pt>
                <c:pt idx="3">
                  <c:v>Mindre stad 
(10-80 000 inv)</c:v>
                </c:pt>
                <c:pt idx="4">
                  <c:v>Glesbygd
 (&lt;10 000 inv)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5"/>
                <c:pt idx="0">
                  <c:v>40.061550799300001</c:v>
                </c:pt>
                <c:pt idx="1">
                  <c:v>26.595653155900003</c:v>
                </c:pt>
                <c:pt idx="2">
                  <c:v>39.771717392699998</c:v>
                </c:pt>
                <c:pt idx="3">
                  <c:v>43.178078123399999</c:v>
                </c:pt>
                <c:pt idx="4">
                  <c:v>51.816436734100002</c:v>
                </c:pt>
              </c:numCache>
            </c:numRef>
          </c:val>
        </c:ser>
        <c:axId val="60811520"/>
        <c:axId val="34750464"/>
      </c:barChart>
      <c:catAx>
        <c:axId val="60811520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11115">
            <a:noFill/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34750464"/>
        <c:crossesAt val="0"/>
        <c:lblAlgn val="ctr"/>
        <c:lblOffset val="100"/>
        <c:tickLblSkip val="1"/>
        <c:tickMarkSkip val="1"/>
      </c:catAx>
      <c:valAx>
        <c:axId val="34750464"/>
        <c:scaling>
          <c:orientation val="minMax"/>
          <c:max val="70"/>
          <c:min val="0"/>
        </c:scaling>
        <c:axPos val="l"/>
        <c:majorGridlines>
          <c:spPr>
            <a:ln w="11115">
              <a:solidFill>
                <a:srgbClr val="C0C0C0"/>
              </a:solidFill>
              <a:prstDash val="solid"/>
            </a:ln>
            <a:effectLst/>
          </c:spPr>
        </c:majorGridlines>
        <c:numFmt formatCode="General" sourceLinked="1"/>
        <c:majorTickMark val="none"/>
        <c:tickLblPos val="nextTo"/>
        <c:spPr>
          <a:ln w="8337">
            <a:noFill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60811520"/>
        <c:crosses val="autoZero"/>
        <c:crossBetween val="between"/>
        <c:majorUnit val="10"/>
        <c:minorUnit val="2"/>
      </c:valAx>
      <c:spPr>
        <a:noFill/>
        <a:ln w="22231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87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sv-SE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v-SE"/>
  <c:chart>
    <c:autoTitleDeleted val="1"/>
    <c:plotArea>
      <c:layout>
        <c:manualLayout>
          <c:layoutTarget val="inner"/>
          <c:xMode val="edge"/>
          <c:yMode val="edge"/>
          <c:x val="0.24229390528932457"/>
          <c:y val="8.4237814885924314E-2"/>
          <c:w val="0.6386426157206968"/>
          <c:h val="0.8265640879102496"/>
        </c:manualLayout>
      </c:layout>
      <c:barChart>
        <c:barDir val="bar"/>
        <c:grouping val="clustered"/>
        <c:ser>
          <c:idx val="9"/>
          <c:order val="0"/>
          <c:tx>
            <c:strRef>
              <c:f>Sheet1!$F$2</c:f>
              <c:strCache>
                <c:ptCount val="1"/>
                <c:pt idx="0">
                  <c:v>5-7</c:v>
                </c:pt>
              </c:strCache>
            </c:strRef>
          </c:tx>
          <c:spPr>
            <a:solidFill>
              <a:srgbClr val="003076"/>
            </a:solidFill>
            <a:ln w="11337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0" h="63500"/>
            </a:sp3d>
          </c:spPr>
          <c:dLbls>
            <c:numFmt formatCode="0" sourceLinked="0"/>
            <c:spPr>
              <a:noFill/>
              <a:ln w="22674">
                <a:noFill/>
              </a:ln>
            </c:spPr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333333"/>
                    </a:solidFill>
                    <a:latin typeface="+mn-lt"/>
                    <a:ea typeface="Verdana"/>
                    <a:cs typeface="Calibri" pitchFamily="34" charset="0"/>
                  </a:defRPr>
                </a:pPr>
                <a:endParaRPr lang="sv-SE"/>
              </a:p>
            </c:txPr>
            <c:dLblPos val="outEnd"/>
            <c:showVal val="1"/>
          </c:dLbls>
          <c:cat>
            <c:strRef>
              <c:f>Sheet1!$G$1:$BI$1</c:f>
              <c:strCache>
                <c:ptCount val="3"/>
                <c:pt idx="0">
                  <c:v>18-65 år</c:v>
                </c:pt>
                <c:pt idx="1">
                  <c:v> -29 år</c:v>
                </c:pt>
                <c:pt idx="2">
                  <c:v>Arbetslös</c:v>
                </c:pt>
              </c:strCache>
            </c:strRef>
          </c:cat>
          <c:val>
            <c:numRef>
              <c:f>Sheet1!$G$2:$BI$2</c:f>
              <c:numCache>
                <c:formatCode>General</c:formatCode>
                <c:ptCount val="3"/>
                <c:pt idx="0">
                  <c:v>57.408937198000011</c:v>
                </c:pt>
                <c:pt idx="1">
                  <c:v>71.438931675000006</c:v>
                </c:pt>
                <c:pt idx="2">
                  <c:v>66.868477298999906</c:v>
                </c:pt>
              </c:numCache>
            </c:numRef>
          </c:val>
        </c:ser>
        <c:gapWidth val="100"/>
        <c:axId val="62859136"/>
        <c:axId val="62860672"/>
      </c:barChart>
      <c:catAx>
        <c:axId val="62859136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11337">
            <a:noFill/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62860672"/>
        <c:crosses val="autoZero"/>
        <c:lblAlgn val="ctr"/>
        <c:lblOffset val="100"/>
        <c:tickLblSkip val="1"/>
        <c:tickMarkSkip val="1"/>
      </c:catAx>
      <c:valAx>
        <c:axId val="62860672"/>
        <c:scaling>
          <c:orientation val="minMax"/>
          <c:max val="100"/>
          <c:min val="0"/>
        </c:scaling>
        <c:axPos val="b"/>
        <c:majorGridlines>
          <c:spPr>
            <a:ln w="11337">
              <a:solidFill>
                <a:srgbClr val="C0C0C0"/>
              </a:solidFill>
              <a:prstDash val="solid"/>
            </a:ln>
            <a:effectLst/>
          </c:spPr>
        </c:majorGridlines>
        <c:numFmt formatCode="General" sourceLinked="1"/>
        <c:tickLblPos val="nextTo"/>
        <c:spPr>
          <a:ln w="8503">
            <a:noFill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62859136"/>
        <c:crosses val="max"/>
        <c:crossBetween val="between"/>
        <c:majorUnit val="20"/>
        <c:minorUnit val="20"/>
      </c:valAx>
      <c:spPr>
        <a:noFill/>
        <a:ln w="22674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893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sv-SE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v-SE"/>
  <c:chart>
    <c:autoTitleDeleted val="1"/>
    <c:plotArea>
      <c:layout>
        <c:manualLayout>
          <c:layoutTarget val="inner"/>
          <c:xMode val="edge"/>
          <c:yMode val="edge"/>
          <c:x val="0.24229390528932468"/>
          <c:y val="8.4237814885924314E-2"/>
          <c:w val="0.63864261572069703"/>
          <c:h val="0.82656408791024927"/>
        </c:manualLayout>
      </c:layout>
      <c:barChart>
        <c:barDir val="bar"/>
        <c:grouping val="clustered"/>
        <c:ser>
          <c:idx val="9"/>
          <c:order val="0"/>
          <c:spPr>
            <a:solidFill>
              <a:srgbClr val="003076"/>
            </a:solidFill>
            <a:ln w="11337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0" h="63500"/>
            </a:sp3d>
          </c:spPr>
          <c:dLbls>
            <c:numFmt formatCode="0" sourceLinked="0"/>
            <c:spPr>
              <a:noFill/>
              <a:ln w="22674">
                <a:noFill/>
              </a:ln>
            </c:spPr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333333"/>
                    </a:solidFill>
                    <a:latin typeface="+mn-lt"/>
                    <a:ea typeface="Verdana"/>
                    <a:cs typeface="Calibri" pitchFamily="34" charset="0"/>
                  </a:defRPr>
                </a:pPr>
                <a:endParaRPr lang="sv-SE"/>
              </a:p>
            </c:txPr>
            <c:dLblPos val="outEnd"/>
            <c:showVal val="1"/>
          </c:dLbls>
          <c:cat>
            <c:strRef>
              <c:f>Sheet1!$H$1:$BJ$1</c:f>
              <c:strCache>
                <c:ptCount val="3"/>
                <c:pt idx="0">
                  <c:v>18-65 år</c:v>
                </c:pt>
                <c:pt idx="1">
                  <c:v> -29 år</c:v>
                </c:pt>
                <c:pt idx="2">
                  <c:v>Arbetslös</c:v>
                </c:pt>
              </c:strCache>
            </c:strRef>
          </c:cat>
          <c:val>
            <c:numRef>
              <c:f>Sheet1!$H$2:$BJ$2</c:f>
              <c:numCache>
                <c:formatCode>General</c:formatCode>
                <c:ptCount val="3"/>
                <c:pt idx="0">
                  <c:v>60.756016806000012</c:v>
                </c:pt>
                <c:pt idx="1">
                  <c:v>70.8350568339999</c:v>
                </c:pt>
                <c:pt idx="2">
                  <c:v>72.609525113999894</c:v>
                </c:pt>
              </c:numCache>
            </c:numRef>
          </c:val>
        </c:ser>
        <c:gapWidth val="100"/>
        <c:axId val="38306944"/>
        <c:axId val="38308480"/>
      </c:barChart>
      <c:catAx>
        <c:axId val="38306944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11337">
            <a:noFill/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38308480"/>
        <c:crosses val="autoZero"/>
        <c:lblAlgn val="ctr"/>
        <c:lblOffset val="100"/>
        <c:tickLblSkip val="1"/>
        <c:tickMarkSkip val="1"/>
      </c:catAx>
      <c:valAx>
        <c:axId val="38308480"/>
        <c:scaling>
          <c:orientation val="minMax"/>
          <c:max val="100"/>
          <c:min val="0"/>
        </c:scaling>
        <c:axPos val="b"/>
        <c:majorGridlines>
          <c:spPr>
            <a:ln w="11337">
              <a:solidFill>
                <a:srgbClr val="C0C0C0"/>
              </a:solidFill>
              <a:prstDash val="solid"/>
            </a:ln>
            <a:effectLst/>
          </c:spPr>
        </c:majorGridlines>
        <c:numFmt formatCode="General" sourceLinked="1"/>
        <c:tickLblPos val="nextTo"/>
        <c:spPr>
          <a:ln w="8503">
            <a:noFill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38306944"/>
        <c:crosses val="max"/>
        <c:crossBetween val="between"/>
        <c:majorUnit val="20"/>
        <c:minorUnit val="20"/>
      </c:valAx>
      <c:spPr>
        <a:noFill/>
        <a:ln w="22674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893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sv-SE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v-SE"/>
  <c:chart>
    <c:autoTitleDeleted val="1"/>
    <c:plotArea>
      <c:layout>
        <c:manualLayout>
          <c:layoutTarget val="inner"/>
          <c:xMode val="edge"/>
          <c:yMode val="edge"/>
          <c:x val="7.9186728034158868E-2"/>
          <c:y val="1.8971156798346083E-2"/>
          <c:w val="0.91864290725681064"/>
          <c:h val="0.89895022524789703"/>
        </c:manualLayout>
      </c:layout>
      <c:barChart>
        <c:barDir val="col"/>
        <c:grouping val="clustered"/>
        <c:ser>
          <c:idx val="1"/>
          <c:order val="0"/>
          <c:spPr>
            <a:gradFill flip="none" rotWithShape="1">
              <a:gsLst>
                <a:gs pos="69000">
                  <a:srgbClr val="6699FF"/>
                </a:gs>
                <a:gs pos="100000">
                  <a:srgbClr val="214D83"/>
                </a:gs>
              </a:gsLst>
              <a:lin ang="5400000" scaled="1"/>
              <a:tileRect/>
            </a:gradFill>
            <a:ln w="11115">
              <a:noFill/>
              <a:prstDash val="solid"/>
            </a:ln>
            <a:effectLst>
              <a:outerShdw blurRad="63500" dist="1270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88900" h="88900"/>
            </a:sp3d>
          </c:spPr>
          <c:dLbls>
            <c:numFmt formatCode="0" sourceLinked="0"/>
            <c:spPr>
              <a:noFill/>
              <a:ln w="22231">
                <a:noFill/>
              </a:ln>
            </c:spPr>
            <c:txPr>
              <a:bodyPr/>
              <a:lstStyle/>
              <a:p>
                <a:pPr>
                  <a:defRPr sz="1100" b="0" i="0" u="none" strike="noStrike" baseline="0">
                    <a:solidFill>
                      <a:schemeClr val="bg1"/>
                    </a:solidFill>
                    <a:latin typeface="+mn-lt"/>
                    <a:ea typeface="Verdana"/>
                    <a:cs typeface="Calibri" pitchFamily="34" charset="0"/>
                  </a:defRPr>
                </a:pPr>
                <a:endParaRPr lang="sv-SE"/>
              </a:p>
            </c:txPr>
            <c:dLblPos val="ctr"/>
            <c:showVal val="1"/>
          </c:dLbls>
          <c:cat>
            <c:strRef>
              <c:f>Sheet1!$A$1:$A$4</c:f>
              <c:strCache>
                <c:ptCount val="4"/>
                <c:pt idx="0">
                  <c:v>Stockholm, Göteborg, Malmö</c:v>
                </c:pt>
                <c:pt idx="1">
                  <c:v>Storstad
 (80-200 000 inv)</c:v>
                </c:pt>
                <c:pt idx="2">
                  <c:v>Stad 
(10-80 000 inv)</c:v>
                </c:pt>
                <c:pt idx="3">
                  <c:v>Glesbygd 
(&lt;10 000 inv)</c:v>
                </c:pt>
              </c:strCache>
            </c:strRef>
          </c:cat>
          <c:val>
            <c:numRef>
              <c:f>Sheet1!$B$1:$B$4</c:f>
              <c:numCache>
                <c:formatCode>General</c:formatCode>
                <c:ptCount val="4"/>
                <c:pt idx="0">
                  <c:v>48.605398700000059</c:v>
                </c:pt>
                <c:pt idx="1">
                  <c:v>59.412193440000003</c:v>
                </c:pt>
                <c:pt idx="2">
                  <c:v>65.3087617999999</c:v>
                </c:pt>
                <c:pt idx="3">
                  <c:v>67.005201149999948</c:v>
                </c:pt>
              </c:numCache>
            </c:numRef>
          </c:val>
        </c:ser>
        <c:axId val="73112576"/>
        <c:axId val="73316224"/>
      </c:barChart>
      <c:catAx>
        <c:axId val="73112576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11115">
            <a:noFill/>
            <a:prstDash val="solid"/>
          </a:ln>
        </c:spPr>
        <c:txPr>
          <a:bodyPr rot="0" vert="horz"/>
          <a:lstStyle/>
          <a:p>
            <a:pPr>
              <a:defRPr sz="85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73316224"/>
        <c:crossesAt val="0"/>
        <c:lblAlgn val="ctr"/>
        <c:lblOffset val="100"/>
        <c:tickLblSkip val="1"/>
        <c:tickMarkSkip val="1"/>
      </c:catAx>
      <c:valAx>
        <c:axId val="73316224"/>
        <c:scaling>
          <c:orientation val="minMax"/>
          <c:max val="70"/>
          <c:min val="0"/>
        </c:scaling>
        <c:axPos val="l"/>
        <c:majorGridlines>
          <c:spPr>
            <a:ln w="11115">
              <a:solidFill>
                <a:srgbClr val="C0C0C0"/>
              </a:solidFill>
              <a:prstDash val="solid"/>
            </a:ln>
            <a:effectLst/>
          </c:spPr>
        </c:majorGridlines>
        <c:numFmt formatCode="General" sourceLinked="1"/>
        <c:majorTickMark val="none"/>
        <c:tickLblPos val="nextTo"/>
        <c:spPr>
          <a:ln w="8337">
            <a:noFill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73112576"/>
        <c:crosses val="autoZero"/>
        <c:crossBetween val="between"/>
        <c:majorUnit val="10"/>
        <c:minorUnit val="2"/>
      </c:valAx>
      <c:spPr>
        <a:noFill/>
        <a:ln w="22231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87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sv-SE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v-SE"/>
  <c:chart>
    <c:autoTitleDeleted val="1"/>
    <c:plotArea>
      <c:layout>
        <c:manualLayout>
          <c:layoutTarget val="inner"/>
          <c:xMode val="edge"/>
          <c:yMode val="edge"/>
          <c:x val="0.24229390528932476"/>
          <c:y val="8.4237814885924314E-2"/>
          <c:w val="0.63864261572069725"/>
          <c:h val="0.82656408791024905"/>
        </c:manualLayout>
      </c:layout>
      <c:barChart>
        <c:barDir val="bar"/>
        <c:grouping val="clustered"/>
        <c:ser>
          <c:idx val="9"/>
          <c:order val="0"/>
          <c:spPr>
            <a:solidFill>
              <a:srgbClr val="003076"/>
            </a:solidFill>
            <a:ln w="11337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0" h="63500"/>
            </a:sp3d>
          </c:spPr>
          <c:dLbls>
            <c:numFmt formatCode="0" sourceLinked="0"/>
            <c:spPr>
              <a:noFill/>
              <a:ln w="22674">
                <a:noFill/>
              </a:ln>
            </c:spPr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333333"/>
                    </a:solidFill>
                    <a:latin typeface="+mn-lt"/>
                    <a:ea typeface="Verdana"/>
                    <a:cs typeface="Calibri" pitchFamily="34" charset="0"/>
                  </a:defRPr>
                </a:pPr>
                <a:endParaRPr lang="sv-SE"/>
              </a:p>
            </c:txPr>
            <c:dLblPos val="outEnd"/>
            <c:showVal val="1"/>
          </c:dLbls>
          <c:cat>
            <c:strRef>
              <c:f>Sheet1!$B$1:$E$1</c:f>
              <c:strCache>
                <c:ptCount val="4"/>
                <c:pt idx="0">
                  <c:v>Höga kostnader för att ta körkort </c:v>
                </c:pt>
                <c:pt idx="1">
                  <c:v>Dyrt att ha bil  </c:v>
                </c:pt>
                <c:pt idx="2">
                  <c:v>Svårt att ta körkort  </c:v>
                </c:pt>
                <c:pt idx="3">
                  <c:v>Saknar hjälp med övningskörning  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88.53560394000003</c:v>
                </c:pt>
                <c:pt idx="1">
                  <c:v>69.375841299999934</c:v>
                </c:pt>
                <c:pt idx="2">
                  <c:v>44.142879011000005</c:v>
                </c:pt>
                <c:pt idx="3">
                  <c:v>31.629486142000001</c:v>
                </c:pt>
              </c:numCache>
            </c:numRef>
          </c:val>
        </c:ser>
        <c:gapWidth val="100"/>
        <c:axId val="77211520"/>
        <c:axId val="77213056"/>
      </c:barChart>
      <c:catAx>
        <c:axId val="77211520"/>
        <c:scaling>
          <c:orientation val="maxMin"/>
        </c:scaling>
        <c:axPos val="l"/>
        <c:numFmt formatCode="General" sourceLinked="1"/>
        <c:majorTickMark val="none"/>
        <c:tickLblPos val="nextTo"/>
        <c:spPr>
          <a:ln w="11337">
            <a:noFill/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77213056"/>
        <c:crosses val="autoZero"/>
        <c:lblAlgn val="ctr"/>
        <c:lblOffset val="100"/>
        <c:tickLblSkip val="1"/>
        <c:tickMarkSkip val="1"/>
      </c:catAx>
      <c:valAx>
        <c:axId val="77213056"/>
        <c:scaling>
          <c:orientation val="minMax"/>
          <c:max val="100"/>
          <c:min val="0"/>
        </c:scaling>
        <c:axPos val="b"/>
        <c:majorGridlines>
          <c:spPr>
            <a:ln w="11337">
              <a:solidFill>
                <a:srgbClr val="C0C0C0"/>
              </a:solidFill>
              <a:prstDash val="solid"/>
            </a:ln>
            <a:effectLst/>
          </c:spPr>
        </c:majorGridlines>
        <c:numFmt formatCode="General" sourceLinked="1"/>
        <c:tickLblPos val="nextTo"/>
        <c:spPr>
          <a:ln w="8503">
            <a:noFill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+mn-lt"/>
                <a:ea typeface="Verdana"/>
                <a:cs typeface="Calibri" pitchFamily="34" charset="0"/>
              </a:defRPr>
            </a:pPr>
            <a:endParaRPr lang="sv-SE"/>
          </a:p>
        </c:txPr>
        <c:crossAx val="77211520"/>
        <c:crosses val="max"/>
        <c:crossBetween val="between"/>
        <c:majorUnit val="20"/>
        <c:minorUnit val="20"/>
      </c:valAx>
      <c:spPr>
        <a:noFill/>
        <a:ln w="22674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893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sv-SE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v-SE"/>
  <c:chart>
    <c:autoTitleDeleted val="1"/>
    <c:plotArea>
      <c:layout>
        <c:manualLayout>
          <c:layoutTarget val="inner"/>
          <c:xMode val="edge"/>
          <c:yMode val="edge"/>
          <c:x val="0.20241298164510779"/>
          <c:y val="6.8752963704145534E-2"/>
          <c:w val="0.63203486239976159"/>
          <c:h val="0.78563666354606609"/>
        </c:manualLayout>
      </c:layout>
      <c:pieChart>
        <c:varyColors val="1"/>
        <c:ser>
          <c:idx val="0"/>
          <c:order val="0"/>
          <c:spPr>
            <a:solidFill>
              <a:srgbClr val="001F64"/>
            </a:solidFill>
            <a:ln w="12651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1"/>
            <c:spPr>
              <a:solidFill>
                <a:srgbClr val="8C8C8C"/>
              </a:solidFill>
              <a:ln w="12651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spPr>
              <a:solidFill>
                <a:srgbClr val="C00000"/>
              </a:solidFill>
              <a:ln w="12651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numFmt formatCode="0%" sourceLinked="0"/>
            <c:spPr>
              <a:noFill/>
              <a:ln w="25302">
                <a:noFill/>
              </a:ln>
            </c:spPr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FFFFFF"/>
                    </a:solidFill>
                    <a:latin typeface="+mn-lt"/>
                    <a:ea typeface="Verdana"/>
                    <a:cs typeface="Calibri" pitchFamily="34" charset="0"/>
                  </a:defRPr>
                </a:pPr>
                <a:endParaRPr lang="sv-SE"/>
              </a:p>
            </c:txPr>
            <c:dLblPos val="ctr"/>
            <c:showPercent val="1"/>
          </c:dLbls>
          <c:cat>
            <c:strRef>
              <c:f>Sheet1!$A$1:$C$1</c:f>
              <c:strCache>
                <c:ptCount val="3"/>
                <c:pt idx="0">
                  <c:v>Håller helt med</c:v>
                </c:pt>
                <c:pt idx="1">
                  <c:v>Varken eller</c:v>
                </c:pt>
                <c:pt idx="2">
                  <c:v>Håller inte med</c:v>
                </c:pt>
              </c:strCache>
            </c:strRef>
          </c:cat>
          <c:val>
            <c:numRef>
              <c:f>Sheet1!$A$2:$C$2</c:f>
              <c:numCache>
                <c:formatCode>General</c:formatCode>
                <c:ptCount val="3"/>
                <c:pt idx="0">
                  <c:v>80.285045345</c:v>
                </c:pt>
                <c:pt idx="1">
                  <c:v>11.142533910000003</c:v>
                </c:pt>
                <c:pt idx="2">
                  <c:v>6.0567363321999981</c:v>
                </c:pt>
              </c:numCache>
            </c:numRef>
          </c:val>
        </c:ser>
        <c:firstSliceAng val="0"/>
      </c:pieChart>
      <c:spPr>
        <a:noFill/>
        <a:ln w="25302">
          <a:noFill/>
        </a:ln>
      </c:spPr>
    </c:plotArea>
    <c:legend>
      <c:legendPos val="b"/>
      <c:layout/>
      <c:spPr>
        <a:noFill/>
        <a:ln w="25302">
          <a:noFill/>
        </a:ln>
      </c:spPr>
      <c:txPr>
        <a:bodyPr/>
        <a:lstStyle/>
        <a:p>
          <a:pPr rtl="0">
            <a:defRPr sz="1200" b="0" i="0" u="none" strike="noStrike" baseline="0">
              <a:solidFill>
                <a:srgbClr val="333333"/>
              </a:solidFill>
              <a:latin typeface="+mn-lt"/>
              <a:ea typeface="Verdana"/>
              <a:cs typeface="Calibri" pitchFamily="34" charset="0"/>
            </a:defRPr>
          </a:pPr>
          <a:endParaRPr lang="sv-SE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793" b="1" i="0" u="none" strike="noStrike" baseline="0">
          <a:solidFill>
            <a:schemeClr val="tx1"/>
          </a:solidFill>
          <a:latin typeface="Trebuchet MS"/>
          <a:ea typeface="Trebuchet MS"/>
          <a:cs typeface="Trebuchet MS"/>
        </a:defRPr>
      </a:pPr>
      <a:endParaRPr lang="sv-SE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33475" y="1270000"/>
            <a:ext cx="53975" cy="4751388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v-SE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277938" y="692150"/>
            <a:ext cx="53975" cy="475138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93B7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v-SE" b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Picture 6" descr="Original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276225"/>
            <a:ext cx="15843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38475"/>
            <a:ext cx="7772400" cy="1470025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4941888"/>
            <a:ext cx="6400800" cy="1752600"/>
          </a:xfrm>
        </p:spPr>
        <p:txBody>
          <a:bodyPr/>
          <a:lstStyle>
            <a:lvl1pPr marL="0" indent="0" algn="r">
              <a:buFont typeface="Marlett" pitchFamily="2" charset="2"/>
              <a:buNone/>
              <a:defRPr>
                <a:solidFill>
                  <a:srgbClr val="808080"/>
                </a:solidFill>
                <a:latin typeface="Trebuchet MS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D41B7-97A0-474B-9458-8D867E68E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E23CE-5AD2-4830-9C5B-D6C1217F1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2ADF8-D34D-4207-BCA3-810F2E178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4450"/>
            <a:ext cx="2057400" cy="5894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19800" cy="5894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2082A-C6A4-4C06-AB8E-27AEAB034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B104B-D8A0-46D2-B6A7-A719B3300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29241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33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 flipV="1">
            <a:off x="693738" y="3851275"/>
            <a:ext cx="7737475" cy="36513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93B7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138E1-C6B1-43EE-9512-E5D4DC397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 flipV="1">
            <a:off x="866775" y="982663"/>
            <a:ext cx="7377113" cy="3175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93B7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58FB1-14E4-4010-8C59-18540580A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58FB1-14E4-4010-8C59-18540580A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 rot="16200000" flipV="1">
            <a:off x="4896545" y="3716480"/>
            <a:ext cx="4572000" cy="36513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93B7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v-S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744538" y="1412875"/>
            <a:ext cx="7643812" cy="4525963"/>
          </a:xfrm>
        </p:spPr>
        <p:txBody>
          <a:bodyPr/>
          <a:lstStyle/>
          <a:p>
            <a:pPr lvl="0"/>
            <a:endParaRPr lang="sv-SE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5E3DE-E648-4AD6-8D1E-092C09B8F2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538" y="1412875"/>
            <a:ext cx="3744912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412875"/>
            <a:ext cx="3746500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v-S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80A23-F6F0-446E-8C39-BD20CCEAA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536B9-18D1-41A0-A8D4-2F6212A1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v-S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4B16-7C05-4695-AE8A-7ED31AE3C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4538" y="1412875"/>
            <a:ext cx="76438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2500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5F5F5F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602080-13E0-446C-8D0B-5510672D828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68313" y="62372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i="1">
                <a:solidFill>
                  <a:srgbClr val="333333"/>
                </a:solidFill>
              </a:rPr>
              <a:t> </a:t>
            </a:r>
            <a:br>
              <a:rPr lang="en-US" sz="800" i="1">
                <a:solidFill>
                  <a:srgbClr val="333333"/>
                </a:solidFill>
              </a:rPr>
            </a:br>
            <a:fld id="{B1DD61FD-089C-4DEE-A9BE-4782228CB7A6}" type="datetime6">
              <a:rPr lang="sv-SE" sz="800" i="1">
                <a:solidFill>
                  <a:srgbClr val="333333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juli 2012</a:t>
            </a:fld>
            <a:endParaRPr lang="sv-SE" sz="800" i="1">
              <a:solidFill>
                <a:srgbClr val="333333"/>
              </a:solidFill>
            </a:endParaRPr>
          </a:p>
        </p:txBody>
      </p:sp>
      <p:pic>
        <p:nvPicPr>
          <p:cNvPr id="31750" name="Picture 6" descr="Original 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80288" y="6326188"/>
            <a:ext cx="15843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fade thruBlk="1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0000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000080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000080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000080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000080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rgbClr val="000080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rgbClr val="000080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rgbClr val="000080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rgbClr val="00008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Marlett" pitchFamily="2" charset="2"/>
        <a:buChar char="4"/>
        <a:defRPr sz="16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Marlett" pitchFamily="2" charset="2"/>
        <a:buChar char="4"/>
        <a:defRPr sz="1400">
          <a:solidFill>
            <a:srgbClr val="33333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Marlett" pitchFamily="2" charset="2"/>
        <a:buChar char="4"/>
        <a:defRPr sz="1300">
          <a:solidFill>
            <a:srgbClr val="33333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Marlett" pitchFamily="2" charset="2"/>
        <a:buChar char="4"/>
        <a:defRPr sz="1200">
          <a:solidFill>
            <a:srgbClr val="33333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Marlett" pitchFamily="2" charset="2"/>
        <a:buChar char="4"/>
        <a:defRPr sz="1100">
          <a:solidFill>
            <a:srgbClr val="33333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Marlett" pitchFamily="2" charset="2"/>
        <a:buChar char="4"/>
        <a:defRPr sz="1100">
          <a:solidFill>
            <a:srgbClr val="33333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Marlett" pitchFamily="2" charset="2"/>
        <a:buChar char="4"/>
        <a:defRPr sz="1100">
          <a:solidFill>
            <a:srgbClr val="33333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Marlett" pitchFamily="2" charset="2"/>
        <a:buChar char="4"/>
        <a:defRPr sz="1100">
          <a:solidFill>
            <a:srgbClr val="33333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Marlett" pitchFamily="2" charset="2"/>
        <a:buChar char="4"/>
        <a:defRPr sz="1100">
          <a:solidFill>
            <a:srgbClr val="333333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v-SE" dirty="0" smtClean="0"/>
              <a:t>2012-07-04</a:t>
            </a:r>
            <a:endParaRPr lang="en-US" dirty="0" smtClean="0"/>
          </a:p>
        </p:txBody>
      </p:sp>
      <p:sp>
        <p:nvSpPr>
          <p:cNvPr id="35843" name="Rectangle 5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sv-SE" dirty="0" smtClean="0"/>
              <a:t>Presentation</a:t>
            </a:r>
            <a:br>
              <a:rPr lang="sv-SE" dirty="0" smtClean="0"/>
            </a:br>
            <a:r>
              <a:rPr lang="sv-SE" sz="2600" dirty="0" smtClean="0"/>
              <a:t>Utan körkort inget jobb</a:t>
            </a:r>
            <a:r>
              <a:rPr lang="sv-SE" sz="3200" dirty="0" smtClean="0"/>
              <a:t/>
            </a:r>
            <a:br>
              <a:rPr lang="sv-SE" sz="3200" dirty="0" smtClean="0"/>
            </a:br>
            <a:r>
              <a:rPr lang="sv-SE" sz="1800" dirty="0" smtClean="0"/>
              <a:t>Bil Sweden</a:t>
            </a:r>
            <a:r>
              <a:rPr lang="sv-SE" sz="2200" dirty="0" smtClean="0"/>
              <a:t/>
            </a:r>
            <a:br>
              <a:rPr lang="sv-SE" sz="2200" dirty="0" smtClean="0"/>
            </a:br>
            <a:endParaRPr lang="en-US" sz="22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sv-SE" dirty="0" smtClean="0"/>
              <a:t>Fyra av fem tror att kostnaderna hindrar unga att ta körkort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558FB1-14E4-4010-8C59-18540580AB7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68313" y="908050"/>
            <a:ext cx="8207375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sv-SE" sz="1400" i="1" dirty="0" smtClean="0">
              <a:solidFill>
                <a:srgbClr val="333333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sv-SE" sz="1400" i="1" dirty="0" smtClean="0">
                <a:solidFill>
                  <a:srgbClr val="333333"/>
                </a:solidFill>
              </a:rPr>
              <a:t>De höga kostnaderna gör att många unga väljer att vänta med att ta körkort </a:t>
            </a:r>
            <a:endParaRPr lang="sv-SE" sz="1400" i="1" dirty="0">
              <a:solidFill>
                <a:srgbClr val="333333"/>
              </a:solidFill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/>
        </p:nvGraphicFramePr>
        <p:xfrm>
          <a:off x="539552" y="1556792"/>
          <a:ext cx="8136904" cy="4424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468313" y="6165850"/>
            <a:ext cx="410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000" dirty="0">
                <a:solidFill>
                  <a:srgbClr val="333333"/>
                </a:solidFill>
              </a:rPr>
              <a:t>Bas: </a:t>
            </a:r>
            <a:r>
              <a:rPr lang="sv-SE" sz="1000" dirty="0" smtClean="0">
                <a:solidFill>
                  <a:srgbClr val="333333"/>
                </a:solidFill>
              </a:rPr>
              <a:t>18-65 år, 2147 </a:t>
            </a:r>
            <a:r>
              <a:rPr lang="sv-SE" sz="1000" dirty="0">
                <a:solidFill>
                  <a:srgbClr val="333333"/>
                </a:solidFill>
              </a:rPr>
              <a:t>intervjuer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6804248" y="2060848"/>
            <a:ext cx="1800199" cy="5292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54000" bIns="54000" anchor="ctr" anchorCtr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800" dirty="0" smtClean="0">
                <a:solidFill>
                  <a:srgbClr val="333333"/>
                </a:solidFill>
                <a:cs typeface="Calibri" pitchFamily="34" charset="0"/>
              </a:rPr>
              <a:t>Andel som svarat 5-7 utefter skala 1 (stämmer inte alls) – 7 (stämmer helt och hållet)</a:t>
            </a:r>
            <a:endParaRPr lang="sv-SE" sz="800" i="1" dirty="0" smtClean="0">
              <a:solidFill>
                <a:srgbClr val="333333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44450"/>
            <a:ext cx="9144000" cy="1143000"/>
          </a:xfrm>
        </p:spPr>
        <p:txBody>
          <a:bodyPr/>
          <a:lstStyle/>
          <a:p>
            <a:r>
              <a:rPr lang="sv-SE" dirty="0" smtClean="0"/>
              <a:t>Två</a:t>
            </a:r>
            <a:r>
              <a:rPr lang="sv-SE" dirty="0" smtClean="0"/>
              <a:t> </a:t>
            </a:r>
            <a:r>
              <a:rPr lang="sv-SE" dirty="0" smtClean="0"/>
              <a:t>av </a:t>
            </a:r>
            <a:r>
              <a:rPr lang="sv-SE" dirty="0" smtClean="0"/>
              <a:t>fem</a:t>
            </a:r>
            <a:r>
              <a:rPr lang="sv-SE" dirty="0" smtClean="0"/>
              <a:t> </a:t>
            </a:r>
            <a:r>
              <a:rPr lang="sv-SE" dirty="0" smtClean="0"/>
              <a:t>arbeten kräver körkort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7138E1-C6B1-43EE-9512-E5D4DC39776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539552" y="1556792"/>
          <a:ext cx="7985125" cy="4475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15417" y="1510184"/>
            <a:ext cx="3587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100" b="0" dirty="0">
                <a:solidFill>
                  <a:schemeClr val="bg2"/>
                </a:solidFill>
                <a:cs typeface="Calibri" pitchFamily="34" charset="0"/>
              </a:rPr>
              <a:t>%</a:t>
            </a:r>
            <a:endParaRPr lang="en-US" sz="1100" b="0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68313" y="908050"/>
            <a:ext cx="82073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1400" i="1" dirty="0">
                <a:solidFill>
                  <a:srgbClr val="333333"/>
                </a:solidFill>
              </a:rPr>
              <a:t>Hur väl stämmer följande påståenden överens med din situation</a:t>
            </a:r>
            <a:r>
              <a:rPr lang="sv-SE" sz="1400" i="1" dirty="0" smtClean="0">
                <a:solidFill>
                  <a:srgbClr val="333333"/>
                </a:solidFill>
              </a:rPr>
              <a:t>?</a:t>
            </a:r>
          </a:p>
          <a:p>
            <a:pPr algn="ctr">
              <a:spcBef>
                <a:spcPct val="50000"/>
              </a:spcBef>
            </a:pPr>
            <a:r>
              <a:rPr lang="sv-SE" sz="1400" i="1" dirty="0" smtClean="0">
                <a:solidFill>
                  <a:srgbClr val="333333"/>
                </a:solidFill>
              </a:rPr>
              <a:t>- I min nuvarande sysselsättning är körkort ett krav</a:t>
            </a:r>
          </a:p>
          <a:p>
            <a:pPr algn="ctr">
              <a:spcBef>
                <a:spcPct val="50000"/>
              </a:spcBef>
            </a:pPr>
            <a:endParaRPr lang="sv-SE" sz="1400" i="1" dirty="0">
              <a:solidFill>
                <a:srgbClr val="333333"/>
              </a:solidFill>
            </a:endParaRP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468313" y="6165850"/>
            <a:ext cx="410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000" dirty="0">
                <a:solidFill>
                  <a:srgbClr val="333333"/>
                </a:solidFill>
              </a:rPr>
              <a:t>Bas: </a:t>
            </a:r>
            <a:r>
              <a:rPr lang="sv-SE" sz="1000" dirty="0" smtClean="0">
                <a:solidFill>
                  <a:srgbClr val="333333"/>
                </a:solidFill>
              </a:rPr>
              <a:t>Förvärvsarbetande, 1895 intervjuer</a:t>
            </a:r>
            <a:endParaRPr lang="sv-SE" sz="1000" dirty="0">
              <a:solidFill>
                <a:srgbClr val="333333"/>
              </a:solidFill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6516216" y="1603577"/>
            <a:ext cx="1878717" cy="5292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54000" bIns="54000" anchor="ctr" anchorCtr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800" dirty="0" smtClean="0">
                <a:solidFill>
                  <a:srgbClr val="333333"/>
                </a:solidFill>
                <a:cs typeface="Calibri" pitchFamily="34" charset="0"/>
              </a:rPr>
              <a:t>Andel som svarat 5-7 utefter skala 1 (stämmer inte alls) – 7 (stämmer helt och hållet)</a:t>
            </a:r>
            <a:endParaRPr lang="en-US" sz="800" dirty="0">
              <a:solidFill>
                <a:srgbClr val="333333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44450"/>
            <a:ext cx="9144000" cy="1143000"/>
          </a:xfrm>
        </p:spPr>
        <p:txBody>
          <a:bodyPr/>
          <a:lstStyle/>
          <a:p>
            <a:r>
              <a:rPr lang="sv-SE" dirty="0" smtClean="0"/>
              <a:t>Två</a:t>
            </a:r>
            <a:r>
              <a:rPr lang="sv-SE" dirty="0" smtClean="0"/>
              <a:t> </a:t>
            </a:r>
            <a:r>
              <a:rPr lang="sv-SE" dirty="0" smtClean="0"/>
              <a:t>av </a:t>
            </a:r>
            <a:r>
              <a:rPr lang="sv-SE" dirty="0" smtClean="0"/>
              <a:t>fem</a:t>
            </a:r>
            <a:r>
              <a:rPr lang="sv-SE" dirty="0" smtClean="0"/>
              <a:t> </a:t>
            </a:r>
            <a:r>
              <a:rPr lang="sv-SE" dirty="0" smtClean="0"/>
              <a:t>arbeten kräver körkort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7138E1-C6B1-43EE-9512-E5D4DC3977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539552" y="1556792"/>
          <a:ext cx="7985125" cy="4475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15417" y="1510184"/>
            <a:ext cx="3587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100" b="0" dirty="0">
                <a:solidFill>
                  <a:schemeClr val="bg2"/>
                </a:solidFill>
                <a:cs typeface="Calibri" pitchFamily="34" charset="0"/>
              </a:rPr>
              <a:t>%</a:t>
            </a:r>
            <a:endParaRPr lang="en-US" sz="1100" b="0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68313" y="908050"/>
            <a:ext cx="82073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1400" i="1" dirty="0">
                <a:solidFill>
                  <a:srgbClr val="333333"/>
                </a:solidFill>
              </a:rPr>
              <a:t>Hur väl stämmer följande påståenden överens med din situation</a:t>
            </a:r>
            <a:r>
              <a:rPr lang="sv-SE" sz="1400" i="1" dirty="0" smtClean="0">
                <a:solidFill>
                  <a:srgbClr val="333333"/>
                </a:solidFill>
              </a:rPr>
              <a:t>?</a:t>
            </a:r>
          </a:p>
          <a:p>
            <a:pPr algn="ctr">
              <a:spcBef>
                <a:spcPct val="50000"/>
              </a:spcBef>
            </a:pPr>
            <a:r>
              <a:rPr lang="sv-SE" sz="1400" i="1" dirty="0" smtClean="0">
                <a:solidFill>
                  <a:srgbClr val="333333"/>
                </a:solidFill>
              </a:rPr>
              <a:t>- I min nuvarande sysselsättning är körkort ett krav</a:t>
            </a:r>
          </a:p>
          <a:p>
            <a:pPr algn="ctr">
              <a:spcBef>
                <a:spcPct val="50000"/>
              </a:spcBef>
            </a:pPr>
            <a:endParaRPr lang="sv-SE" sz="1400" i="1" dirty="0">
              <a:solidFill>
                <a:srgbClr val="333333"/>
              </a:solidFill>
            </a:endParaRP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468313" y="6165850"/>
            <a:ext cx="410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000" dirty="0">
                <a:solidFill>
                  <a:srgbClr val="333333"/>
                </a:solidFill>
              </a:rPr>
              <a:t>Bas: </a:t>
            </a:r>
            <a:r>
              <a:rPr lang="sv-SE" sz="1000" dirty="0" smtClean="0">
                <a:solidFill>
                  <a:srgbClr val="333333"/>
                </a:solidFill>
              </a:rPr>
              <a:t>Förvärvsarbetande, 1895 intervjuer</a:t>
            </a:r>
            <a:endParaRPr lang="sv-SE" sz="1000" dirty="0">
              <a:solidFill>
                <a:srgbClr val="333333"/>
              </a:solidFill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6516216" y="1603577"/>
            <a:ext cx="1878717" cy="5292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54000" bIns="54000" anchor="ctr" anchorCtr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800" dirty="0" smtClean="0">
                <a:solidFill>
                  <a:srgbClr val="333333"/>
                </a:solidFill>
                <a:cs typeface="Calibri" pitchFamily="34" charset="0"/>
              </a:rPr>
              <a:t>Andel som svarat 5-7 utefter skala 1 (stämmer inte alls) – 7 (stämmer helt och hållet)</a:t>
            </a:r>
            <a:endParaRPr lang="en-US" sz="800" dirty="0">
              <a:solidFill>
                <a:srgbClr val="333333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44450"/>
            <a:ext cx="9144000" cy="1143000"/>
          </a:xfrm>
        </p:spPr>
        <p:txBody>
          <a:bodyPr/>
          <a:lstStyle/>
          <a:p>
            <a:r>
              <a:rPr lang="sv-SE" dirty="0" smtClean="0"/>
              <a:t>Körkort viktigast i glesbygd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7138E1-C6B1-43EE-9512-E5D4DC3977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539552" y="1556792"/>
          <a:ext cx="7985125" cy="4475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515417" y="1510184"/>
            <a:ext cx="3587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100" b="0" dirty="0">
                <a:solidFill>
                  <a:schemeClr val="bg2"/>
                </a:solidFill>
                <a:cs typeface="Calibri" pitchFamily="34" charset="0"/>
              </a:rPr>
              <a:t>%</a:t>
            </a:r>
            <a:endParaRPr lang="en-US" sz="1100" b="0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68313" y="908050"/>
            <a:ext cx="8207375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1400" i="1" dirty="0">
                <a:solidFill>
                  <a:srgbClr val="333333"/>
                </a:solidFill>
              </a:rPr>
              <a:t>Hur väl stämmer följande påståenden överens med din situation</a:t>
            </a:r>
            <a:r>
              <a:rPr lang="sv-SE" sz="1400" i="1" dirty="0" smtClean="0">
                <a:solidFill>
                  <a:srgbClr val="333333"/>
                </a:solidFill>
              </a:rPr>
              <a:t>?</a:t>
            </a:r>
          </a:p>
          <a:p>
            <a:pPr algn="ctr">
              <a:spcBef>
                <a:spcPct val="50000"/>
              </a:spcBef>
            </a:pPr>
            <a:r>
              <a:rPr lang="sv-SE" sz="1400" i="1" dirty="0" smtClean="0">
                <a:solidFill>
                  <a:srgbClr val="333333"/>
                </a:solidFill>
              </a:rPr>
              <a:t>- I min nuvarande sysselsättning är körkort ett krav</a:t>
            </a:r>
            <a:endParaRPr lang="sv-SE" sz="1400" i="1" dirty="0">
              <a:solidFill>
                <a:srgbClr val="333333"/>
              </a:solidFill>
            </a:endParaRP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468313" y="6165850"/>
            <a:ext cx="410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000" dirty="0">
                <a:solidFill>
                  <a:srgbClr val="333333"/>
                </a:solidFill>
              </a:rPr>
              <a:t>Bas: </a:t>
            </a:r>
            <a:r>
              <a:rPr lang="sv-SE" sz="1000" dirty="0" smtClean="0">
                <a:solidFill>
                  <a:srgbClr val="333333"/>
                </a:solidFill>
              </a:rPr>
              <a:t>Förvärvsarbetande, 1895 intervjuer</a:t>
            </a:r>
            <a:endParaRPr lang="sv-SE" sz="1000" dirty="0">
              <a:solidFill>
                <a:srgbClr val="333333"/>
              </a:solidFill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6516216" y="1600225"/>
            <a:ext cx="1878717" cy="5292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54000" bIns="54000" anchor="ctr" anchorCtr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800" dirty="0" smtClean="0">
                <a:solidFill>
                  <a:srgbClr val="333333"/>
                </a:solidFill>
                <a:cs typeface="Calibri" pitchFamily="34" charset="0"/>
              </a:rPr>
              <a:t>Andel som svarat 5-7 utefter skala 1 (stämmer inte alls) – 7 (stämmer helt och hållet)</a:t>
            </a:r>
            <a:endParaRPr lang="en-US" sz="800" dirty="0">
              <a:solidFill>
                <a:srgbClr val="333333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661988" y="1052736"/>
          <a:ext cx="7542212" cy="5081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Två av tre arbetslösa anser körkort vara viktigt för att vara attraktiv på arbetsmarknaden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558FB1-14E4-4010-8C59-18540580AB7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452320" y="5735295"/>
            <a:ext cx="3587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100" b="0" dirty="0">
                <a:solidFill>
                  <a:schemeClr val="bg2"/>
                </a:solidFill>
                <a:cs typeface="Calibri" pitchFamily="34" charset="0"/>
              </a:rPr>
              <a:t>%</a:t>
            </a:r>
            <a:endParaRPr lang="en-US" sz="1100" b="0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468313" y="6165850"/>
            <a:ext cx="410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000" dirty="0" smtClean="0">
                <a:solidFill>
                  <a:srgbClr val="333333"/>
                </a:solidFill>
              </a:rPr>
              <a:t>Bas: Samtliga, 3978 intervjuer</a:t>
            </a:r>
            <a:endParaRPr lang="sv-SE" sz="1000" dirty="0">
              <a:solidFill>
                <a:srgbClr val="333333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68313" y="1124744"/>
            <a:ext cx="82073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1400" i="1" dirty="0" smtClean="0">
                <a:solidFill>
                  <a:srgbClr val="333333"/>
                </a:solidFill>
              </a:rPr>
              <a:t>Personer som inte har körkort är mindre attraktiva på arbetsmarknaden</a:t>
            </a:r>
            <a:endParaRPr lang="sv-SE" sz="1400" i="1" dirty="0">
              <a:solidFill>
                <a:srgbClr val="333333"/>
              </a:solidFill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6732240" y="1819601"/>
            <a:ext cx="1800199" cy="5292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54000" bIns="54000" anchor="ctr" anchorCtr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800" dirty="0" smtClean="0">
                <a:solidFill>
                  <a:srgbClr val="333333"/>
                </a:solidFill>
                <a:cs typeface="Calibri" pitchFamily="34" charset="0"/>
              </a:rPr>
              <a:t>Andel som svarat 5-7 utefter skala 1 (stämmer inte alls) – 7 (stämmer helt och hållet)</a:t>
            </a:r>
            <a:endParaRPr lang="sv-SE" sz="800" i="1" dirty="0" smtClean="0">
              <a:solidFill>
                <a:srgbClr val="333333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661988" y="1052736"/>
          <a:ext cx="7542212" cy="5081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Tre av fyra arbetslösa stöter ofta på körkortskrav vid arbetssökande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558FB1-14E4-4010-8C59-18540580AB7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452320" y="5735295"/>
            <a:ext cx="3587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100" b="0" dirty="0">
                <a:solidFill>
                  <a:schemeClr val="bg2"/>
                </a:solidFill>
                <a:cs typeface="Calibri" pitchFamily="34" charset="0"/>
              </a:rPr>
              <a:t>%</a:t>
            </a:r>
            <a:endParaRPr lang="en-US" sz="1100" b="0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468313" y="6165850"/>
            <a:ext cx="410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000" dirty="0" smtClean="0">
                <a:solidFill>
                  <a:srgbClr val="333333"/>
                </a:solidFill>
              </a:rPr>
              <a:t>Bas: Samtliga, 3978 intervjuer</a:t>
            </a:r>
            <a:endParaRPr lang="sv-SE" sz="1000" dirty="0">
              <a:solidFill>
                <a:srgbClr val="333333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68313" y="1124744"/>
            <a:ext cx="82073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1400" i="1" dirty="0" smtClean="0">
                <a:solidFill>
                  <a:srgbClr val="333333"/>
                </a:solidFill>
              </a:rPr>
              <a:t>I rekryteringssammanhang stöter man </a:t>
            </a:r>
            <a:r>
              <a:rPr lang="sv-SE" sz="1400" b="1" i="1" dirty="0" smtClean="0">
                <a:solidFill>
                  <a:srgbClr val="333333"/>
                </a:solidFill>
              </a:rPr>
              <a:t>ofta</a:t>
            </a:r>
            <a:r>
              <a:rPr lang="sv-SE" sz="1400" i="1" dirty="0" smtClean="0">
                <a:solidFill>
                  <a:srgbClr val="333333"/>
                </a:solidFill>
              </a:rPr>
              <a:t> på körkortskrav </a:t>
            </a:r>
            <a:endParaRPr lang="sv-SE" sz="1400" i="1" dirty="0">
              <a:solidFill>
                <a:srgbClr val="333333"/>
              </a:solidFill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6732240" y="1819601"/>
            <a:ext cx="1800199" cy="5292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54000" bIns="54000" anchor="ctr" anchorCtr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800" dirty="0" smtClean="0">
                <a:solidFill>
                  <a:srgbClr val="333333"/>
                </a:solidFill>
                <a:cs typeface="Calibri" pitchFamily="34" charset="0"/>
              </a:rPr>
              <a:t>Andel som svarat 5-7 utefter skala 1 (stämmer inte alls) – 7 (stämmer helt och hållet)</a:t>
            </a:r>
            <a:endParaRPr lang="sv-SE" sz="800" i="1" dirty="0" smtClean="0">
              <a:solidFill>
                <a:srgbClr val="333333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En stor majoritet uppger att de ofta stöter på körkortskrav vid rekrytering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558FB1-14E4-4010-8C59-18540580AB7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547" y="1556792"/>
            <a:ext cx="254236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8"/>
          <p:cNvSpPr/>
          <p:nvPr/>
        </p:nvSpPr>
        <p:spPr bwMode="auto">
          <a:xfrm>
            <a:off x="2771800" y="3645024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323528" y="1988840"/>
            <a:ext cx="2088232" cy="504056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Andel</a:t>
            </a:r>
            <a:r>
              <a:rPr kumimoji="0" lang="sv-SE" sz="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i procent som svarat 5-7 på skala 1 (stämmer inte alls) – 7 (stämmer helt och hållet).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v-SE" sz="800" dirty="0" smtClean="0"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v-SE" sz="1100" baseline="0" dirty="0" smtClean="0"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323528" y="2996952"/>
          <a:ext cx="2088231" cy="16192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17312"/>
                <a:gridCol w="217312"/>
                <a:gridCol w="217312"/>
                <a:gridCol w="217312"/>
                <a:gridCol w="349735"/>
                <a:gridCol w="217312"/>
                <a:gridCol w="217312"/>
                <a:gridCol w="217312"/>
                <a:gridCol w="217312"/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endParaRPr lang="sv-S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2DB8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66C2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9FCD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v-SE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E1A2A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EB6C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F536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v-S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7" name="Rounded Rectangle 36"/>
          <p:cNvSpPr/>
          <p:nvPr/>
        </p:nvSpPr>
        <p:spPr bwMode="auto">
          <a:xfrm>
            <a:off x="323528" y="2564904"/>
            <a:ext cx="2088232" cy="36004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 smtClean="0">
                <a:latin typeface="Arial" charset="0"/>
              </a:rPr>
              <a:t>Lägsta andel markerade i </a:t>
            </a:r>
            <a:r>
              <a:rPr lang="sv-SE" sz="800" dirty="0" smtClean="0">
                <a:solidFill>
                  <a:srgbClr val="00B050"/>
                </a:solidFill>
                <a:latin typeface="Arial" charset="0"/>
              </a:rPr>
              <a:t>grönt</a:t>
            </a:r>
            <a:r>
              <a:rPr lang="sv-SE" sz="800" dirty="0" smtClean="0">
                <a:latin typeface="Arial" charset="0"/>
              </a:rPr>
              <a:t>, högst andel markerat i </a:t>
            </a:r>
            <a:r>
              <a:rPr lang="sv-SE" sz="800" dirty="0" smtClean="0">
                <a:solidFill>
                  <a:srgbClr val="FF0000"/>
                </a:solidFill>
                <a:latin typeface="Arial" charset="0"/>
              </a:rPr>
              <a:t>rött</a:t>
            </a:r>
            <a:r>
              <a:rPr lang="sv-SE" sz="800" dirty="0" smtClean="0">
                <a:latin typeface="Arial" charset="0"/>
              </a:rPr>
              <a:t>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611560" y="908720"/>
            <a:ext cx="8207375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1400" i="1" dirty="0" smtClean="0">
                <a:solidFill>
                  <a:srgbClr val="333333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sv-SE" sz="1400" i="1" dirty="0" smtClean="0">
                <a:solidFill>
                  <a:srgbClr val="333333"/>
                </a:solidFill>
              </a:rPr>
              <a:t>I rekryteringssammanhang stöter man </a:t>
            </a:r>
            <a:r>
              <a:rPr lang="sv-SE" sz="1400" b="1" i="1" dirty="0" smtClean="0">
                <a:solidFill>
                  <a:srgbClr val="333333"/>
                </a:solidFill>
              </a:rPr>
              <a:t>ofta</a:t>
            </a:r>
            <a:r>
              <a:rPr lang="sv-SE" sz="1400" i="1" dirty="0" smtClean="0">
                <a:solidFill>
                  <a:srgbClr val="333333"/>
                </a:solidFill>
              </a:rPr>
              <a:t> på körkortskrav</a:t>
            </a:r>
            <a:endParaRPr lang="sv-SE" sz="1400" i="1" dirty="0">
              <a:solidFill>
                <a:srgbClr val="333333"/>
              </a:solidFill>
            </a:endParaRPr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4269110" y="1854349"/>
            <a:ext cx="3587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100" b="0" dirty="0">
                <a:solidFill>
                  <a:schemeClr val="bg2"/>
                </a:solidFill>
                <a:cs typeface="Calibri" pitchFamily="34" charset="0"/>
              </a:rPr>
              <a:t>%</a:t>
            </a:r>
            <a:endParaRPr lang="en-US" sz="1100" b="0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419872" y="227687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77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3131840" y="2924944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66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2627784" y="3429000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700" b="1" dirty="0" smtClean="0">
                <a:latin typeface="Arial" charset="0"/>
              </a:rPr>
              <a:t>60</a:t>
            </a:r>
            <a:endParaRPr kumimoji="0" lang="sv-SE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3203848" y="3501008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61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2987824" y="4005064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63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2542059" y="4230613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63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3203848" y="4556745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63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3275856" y="479715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45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3006874" y="4850110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68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2915816" y="4653136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74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2699792" y="479715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78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2334419" y="4615036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72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2195736" y="515719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700" b="1" dirty="0" smtClean="0">
                <a:latin typeface="Arial" charset="0"/>
              </a:rPr>
              <a:t>64</a:t>
            </a:r>
            <a:endParaRPr kumimoji="0" lang="sv-SE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843808" y="5085184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62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2555776" y="5373216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55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2915816" y="551723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58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3419872" y="5373216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75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2195736" y="5589240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64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2411760" y="587727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60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2555776" y="5617815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68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2718842" y="5786214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69</a:t>
            </a:r>
          </a:p>
        </p:txBody>
      </p:sp>
      <p:sp>
        <p:nvSpPr>
          <p:cNvPr id="63" name="Text Box 22"/>
          <p:cNvSpPr txBox="1">
            <a:spLocks noChangeArrowheads="1"/>
          </p:cNvSpPr>
          <p:nvPr/>
        </p:nvSpPr>
        <p:spPr bwMode="auto">
          <a:xfrm>
            <a:off x="468313" y="6165850"/>
            <a:ext cx="273553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000" dirty="0" smtClean="0">
                <a:solidFill>
                  <a:srgbClr val="333333"/>
                </a:solidFill>
              </a:rPr>
              <a:t>Bas: Samtliga, 3978 intervjuer</a:t>
            </a:r>
            <a:endParaRPr lang="sv-SE" sz="1000" dirty="0">
              <a:solidFill>
                <a:srgbClr val="333333"/>
              </a:solidFill>
            </a:endParaRPr>
          </a:p>
        </p:txBody>
      </p:sp>
      <p:sp>
        <p:nvSpPr>
          <p:cNvPr id="68" name="Rounded Rectangle 67"/>
          <p:cNvSpPr/>
          <p:nvPr/>
        </p:nvSpPr>
        <p:spPr bwMode="auto">
          <a:xfrm>
            <a:off x="1297732" y="5896322"/>
            <a:ext cx="864096" cy="216023"/>
          </a:xfrm>
          <a:prstGeom prst="roundRect">
            <a:avLst/>
          </a:prstGeom>
          <a:solidFill>
            <a:srgbClr val="E7EFE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Malmö: 41 %</a:t>
            </a:r>
          </a:p>
        </p:txBody>
      </p:sp>
      <p:cxnSp>
        <p:nvCxnSpPr>
          <p:cNvPr id="70" name="Straight Connector 69"/>
          <p:cNvCxnSpPr/>
          <p:nvPr/>
        </p:nvCxnSpPr>
        <p:spPr bwMode="auto">
          <a:xfrm flipH="1" flipV="1">
            <a:off x="2142778" y="6030813"/>
            <a:ext cx="216024" cy="36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 flipH="1" flipV="1">
            <a:off x="1854746" y="5291683"/>
            <a:ext cx="278508" cy="36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Rounded Rectangle 74"/>
          <p:cNvSpPr/>
          <p:nvPr/>
        </p:nvSpPr>
        <p:spPr bwMode="auto">
          <a:xfrm>
            <a:off x="909117" y="5191099"/>
            <a:ext cx="1017637" cy="216025"/>
          </a:xfrm>
          <a:prstGeom prst="roundRect">
            <a:avLst/>
          </a:prstGeom>
          <a:solidFill>
            <a:srgbClr val="E7EFE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Göteborg:  63 %</a:t>
            </a:r>
          </a:p>
        </p:txBody>
      </p:sp>
      <p:cxnSp>
        <p:nvCxnSpPr>
          <p:cNvPr id="78" name="Straight Connector 77"/>
          <p:cNvCxnSpPr>
            <a:endCxn id="80" idx="1"/>
          </p:cNvCxnSpPr>
          <p:nvPr/>
        </p:nvCxnSpPr>
        <p:spPr bwMode="auto">
          <a:xfrm flipV="1">
            <a:off x="3419872" y="4545124"/>
            <a:ext cx="288032" cy="2520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Rounded Rectangle 79"/>
          <p:cNvSpPr/>
          <p:nvPr/>
        </p:nvSpPr>
        <p:spPr bwMode="auto">
          <a:xfrm>
            <a:off x="3707904" y="4437112"/>
            <a:ext cx="1080120" cy="216024"/>
          </a:xfrm>
          <a:prstGeom prst="roundRect">
            <a:avLst/>
          </a:prstGeom>
          <a:solidFill>
            <a:srgbClr val="E7EFE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Stockholm:  44 % 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En stor majoritet uppger att de ofta stöter på körkortskrav vid rekrytering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558FB1-14E4-4010-8C59-18540580AB7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547" y="1556792"/>
            <a:ext cx="254236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8"/>
          <p:cNvSpPr/>
          <p:nvPr/>
        </p:nvSpPr>
        <p:spPr bwMode="auto">
          <a:xfrm>
            <a:off x="2771800" y="3645024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323528" y="1988840"/>
            <a:ext cx="2088232" cy="504056"/>
          </a:xfrm>
          <a:prstGeom prst="round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Andel</a:t>
            </a:r>
            <a:r>
              <a:rPr kumimoji="0" lang="sv-SE" sz="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i procent som svarat 5-7 på skala 1 (stämmer inte alls) – 7 (stämmer helt och hållet).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v-SE" sz="800" dirty="0" smtClean="0"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v-SE" sz="1100" baseline="0" dirty="0" smtClean="0"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323528" y="2996952"/>
          <a:ext cx="2088231" cy="16192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17312"/>
                <a:gridCol w="217312"/>
                <a:gridCol w="217312"/>
                <a:gridCol w="217312"/>
                <a:gridCol w="349735"/>
                <a:gridCol w="217312"/>
                <a:gridCol w="217312"/>
                <a:gridCol w="217312"/>
                <a:gridCol w="217312"/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endParaRPr lang="sv-S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2DB8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66C2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9FCD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v-SE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E1A2A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EB6C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v-S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F536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v-S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7" name="Rounded Rectangle 36"/>
          <p:cNvSpPr/>
          <p:nvPr/>
        </p:nvSpPr>
        <p:spPr bwMode="auto">
          <a:xfrm>
            <a:off x="323528" y="2564904"/>
            <a:ext cx="2088232" cy="36004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 smtClean="0">
                <a:latin typeface="Arial" charset="0"/>
              </a:rPr>
              <a:t>Lägsta andel markerade i </a:t>
            </a:r>
            <a:r>
              <a:rPr lang="sv-SE" sz="800" dirty="0" smtClean="0">
                <a:solidFill>
                  <a:srgbClr val="00B050"/>
                </a:solidFill>
                <a:latin typeface="Arial" charset="0"/>
              </a:rPr>
              <a:t>grönt</a:t>
            </a:r>
            <a:r>
              <a:rPr lang="sv-SE" sz="800" dirty="0" smtClean="0">
                <a:latin typeface="Arial" charset="0"/>
              </a:rPr>
              <a:t>, högst andel markerat i </a:t>
            </a:r>
            <a:r>
              <a:rPr lang="sv-SE" sz="800" dirty="0" smtClean="0">
                <a:solidFill>
                  <a:srgbClr val="FF0000"/>
                </a:solidFill>
                <a:latin typeface="Arial" charset="0"/>
              </a:rPr>
              <a:t>rött</a:t>
            </a:r>
            <a:r>
              <a:rPr lang="sv-SE" sz="800" dirty="0" smtClean="0">
                <a:latin typeface="Arial" charset="0"/>
              </a:rPr>
              <a:t>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611560" y="908720"/>
            <a:ext cx="8207375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1400" i="1" dirty="0" smtClean="0">
                <a:solidFill>
                  <a:srgbClr val="333333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sv-SE" sz="1400" i="1" dirty="0" smtClean="0">
                <a:solidFill>
                  <a:srgbClr val="333333"/>
                </a:solidFill>
              </a:rPr>
              <a:t>I rekryteringssammanhang stöter man ofta på körkortskrav</a:t>
            </a:r>
            <a:endParaRPr lang="sv-SE" sz="1400" i="1" dirty="0">
              <a:solidFill>
                <a:srgbClr val="333333"/>
              </a:solidFill>
            </a:endParaRPr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4269110" y="1854349"/>
            <a:ext cx="3587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100" b="0" dirty="0">
                <a:solidFill>
                  <a:schemeClr val="bg2"/>
                </a:solidFill>
                <a:cs typeface="Calibri" pitchFamily="34" charset="0"/>
              </a:rPr>
              <a:t>%</a:t>
            </a:r>
            <a:endParaRPr lang="en-US" sz="1100" b="0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419872" y="227687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77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3131840" y="2924944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66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2627784" y="3429000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700" b="1" dirty="0" smtClean="0">
                <a:latin typeface="Arial" charset="0"/>
              </a:rPr>
              <a:t>60</a:t>
            </a:r>
            <a:endParaRPr kumimoji="0" lang="sv-SE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3203848" y="3501008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61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2987824" y="4005064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63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2542059" y="4230613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63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3203848" y="4556745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63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3275856" y="479715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45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3006874" y="4850110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68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2915816" y="4653136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74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2699792" y="479715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78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2334419" y="4615036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72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2195736" y="515719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700" b="1" dirty="0" smtClean="0">
                <a:latin typeface="Arial" charset="0"/>
              </a:rPr>
              <a:t>64</a:t>
            </a:r>
            <a:endParaRPr kumimoji="0" lang="sv-SE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843808" y="5085184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62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2555776" y="5373216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55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2915816" y="551723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58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3419872" y="5373216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75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2195736" y="5589240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64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2411760" y="5877272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60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2555776" y="5617815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68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2718842" y="5786214"/>
            <a:ext cx="4320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69</a:t>
            </a:r>
          </a:p>
        </p:txBody>
      </p:sp>
      <p:sp>
        <p:nvSpPr>
          <p:cNvPr id="63" name="Text Box 22"/>
          <p:cNvSpPr txBox="1">
            <a:spLocks noChangeArrowheads="1"/>
          </p:cNvSpPr>
          <p:nvPr/>
        </p:nvSpPr>
        <p:spPr bwMode="auto">
          <a:xfrm>
            <a:off x="468313" y="6165850"/>
            <a:ext cx="273553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000" dirty="0" smtClean="0">
                <a:solidFill>
                  <a:srgbClr val="333333"/>
                </a:solidFill>
              </a:rPr>
              <a:t>Bas: Samtliga, 3978 intervjuer</a:t>
            </a:r>
            <a:endParaRPr lang="sv-SE" sz="1000" dirty="0">
              <a:solidFill>
                <a:srgbClr val="333333"/>
              </a:solidFill>
            </a:endParaRPr>
          </a:p>
        </p:txBody>
      </p:sp>
      <p:graphicFrame>
        <p:nvGraphicFramePr>
          <p:cNvPr id="65" name="Object 3"/>
          <p:cNvGraphicFramePr>
            <a:graphicFrameLocks noChangeAspect="1"/>
          </p:cNvGraphicFramePr>
          <p:nvPr/>
        </p:nvGraphicFramePr>
        <p:xfrm>
          <a:off x="4572000" y="1916832"/>
          <a:ext cx="4464496" cy="4341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Rounded Rectangle 67"/>
          <p:cNvSpPr/>
          <p:nvPr/>
        </p:nvSpPr>
        <p:spPr bwMode="auto">
          <a:xfrm>
            <a:off x="1297732" y="5896322"/>
            <a:ext cx="864096" cy="216023"/>
          </a:xfrm>
          <a:prstGeom prst="roundRect">
            <a:avLst/>
          </a:prstGeom>
          <a:solidFill>
            <a:srgbClr val="E7EFE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Malmö: 41 %</a:t>
            </a:r>
          </a:p>
        </p:txBody>
      </p:sp>
      <p:cxnSp>
        <p:nvCxnSpPr>
          <p:cNvPr id="70" name="Straight Connector 69"/>
          <p:cNvCxnSpPr/>
          <p:nvPr/>
        </p:nvCxnSpPr>
        <p:spPr bwMode="auto">
          <a:xfrm flipH="1" flipV="1">
            <a:off x="2142778" y="6030813"/>
            <a:ext cx="216024" cy="36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 flipH="1" flipV="1">
            <a:off x="1854746" y="5291683"/>
            <a:ext cx="278508" cy="360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Rounded Rectangle 74"/>
          <p:cNvSpPr/>
          <p:nvPr/>
        </p:nvSpPr>
        <p:spPr bwMode="auto">
          <a:xfrm>
            <a:off x="909117" y="5191099"/>
            <a:ext cx="1017637" cy="216025"/>
          </a:xfrm>
          <a:prstGeom prst="roundRect">
            <a:avLst/>
          </a:prstGeom>
          <a:solidFill>
            <a:srgbClr val="E7EFE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Göteborg:  63 %</a:t>
            </a:r>
          </a:p>
        </p:txBody>
      </p:sp>
      <p:cxnSp>
        <p:nvCxnSpPr>
          <p:cNvPr id="78" name="Straight Connector 77"/>
          <p:cNvCxnSpPr>
            <a:endCxn id="80" idx="1"/>
          </p:cNvCxnSpPr>
          <p:nvPr/>
        </p:nvCxnSpPr>
        <p:spPr bwMode="auto">
          <a:xfrm flipV="1">
            <a:off x="3419872" y="4545124"/>
            <a:ext cx="288032" cy="2520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Rounded Rectangle 79"/>
          <p:cNvSpPr/>
          <p:nvPr/>
        </p:nvSpPr>
        <p:spPr bwMode="auto">
          <a:xfrm>
            <a:off x="3707904" y="4437112"/>
            <a:ext cx="1080120" cy="216024"/>
          </a:xfrm>
          <a:prstGeom prst="roundRect">
            <a:avLst/>
          </a:prstGeom>
          <a:solidFill>
            <a:srgbClr val="E7EFE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Stockholm:  44 % 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661988" y="1052736"/>
          <a:ext cx="7542212" cy="5081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Nio av tio anger kostnaderna som främsta skäl att inte ta körkort</a:t>
            </a:r>
            <a:endParaRPr lang="sv-S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558FB1-14E4-4010-8C59-18540580AB7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452320" y="5735295"/>
            <a:ext cx="3587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100" b="0" dirty="0">
                <a:solidFill>
                  <a:schemeClr val="bg2"/>
                </a:solidFill>
                <a:cs typeface="Calibri" pitchFamily="34" charset="0"/>
              </a:rPr>
              <a:t>%</a:t>
            </a:r>
            <a:endParaRPr lang="en-US" sz="1100" b="0" dirty="0">
              <a:solidFill>
                <a:schemeClr val="bg2"/>
              </a:solidFill>
              <a:cs typeface="Calibri" pitchFamily="34" charset="0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468313" y="6165850"/>
            <a:ext cx="410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000" dirty="0" smtClean="0">
                <a:solidFill>
                  <a:srgbClr val="333333"/>
                </a:solidFill>
              </a:rPr>
              <a:t>Bas: 18-65 år, 2147 intervjuer</a:t>
            </a:r>
            <a:endParaRPr lang="sv-SE" sz="1000" dirty="0">
              <a:solidFill>
                <a:srgbClr val="333333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68313" y="1124744"/>
            <a:ext cx="82073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1400" i="1" dirty="0" smtClean="0">
                <a:solidFill>
                  <a:srgbClr val="333333"/>
                </a:solidFill>
              </a:rPr>
              <a:t>Hur viktiga tror du följande aspekter är för att man inte tar körkort?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236296" y="1628800"/>
            <a:ext cx="1800199" cy="5292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54000" bIns="54000" anchor="ctr" anchorCtr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800" dirty="0" smtClean="0">
                <a:solidFill>
                  <a:srgbClr val="333333"/>
                </a:solidFill>
                <a:cs typeface="Calibri" pitchFamily="34" charset="0"/>
              </a:rPr>
              <a:t>Andel som svarat 5-7 utefter skala 1 (stämmer inte alls) – 7 (stämmer helt och hållet)</a:t>
            </a:r>
            <a:endParaRPr lang="sv-SE" sz="800" i="1" dirty="0" smtClean="0">
              <a:solidFill>
                <a:srgbClr val="333333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ll Grafer08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EA890"/>
      </a:hlink>
      <a:folHlink>
        <a:srgbClr val="CC0000"/>
      </a:folHlink>
    </a:clrScheme>
    <a:fontScheme name="Mall Grafer08">
      <a:majorFont>
        <a:latin typeface="Trebuchet MS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ll Grafer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l Grafer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l Grafer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l Grafer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l Grafer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l Grafer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ll Grafer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ll Grafer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ll Grafer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ll Grafer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ll Grafer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ll Grafer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ll Grafer08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l Grafer08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6600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l Grafer08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CC3E35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l Grafer08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DF8881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554</Words>
  <Application>Microsoft Office PowerPoint</Application>
  <PresentationFormat>On-screen Show (4:3)</PresentationFormat>
  <Paragraphs>113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Mall Grafer08</vt:lpstr>
      <vt:lpstr>Presentation Utan körkort inget jobb Bil Sweden </vt:lpstr>
      <vt:lpstr>Två av fem arbeten kräver körkort</vt:lpstr>
      <vt:lpstr>Två av fem arbeten kräver körkort</vt:lpstr>
      <vt:lpstr>Körkort viktigast i glesbygd</vt:lpstr>
      <vt:lpstr>Två av tre arbetslösa anser körkort vara viktigt för att vara attraktiv på arbetsmarknaden</vt:lpstr>
      <vt:lpstr>Tre av fyra arbetslösa stöter ofta på körkortskrav vid arbetssökande</vt:lpstr>
      <vt:lpstr>En stor majoritet uppger att de ofta stöter på körkortskrav vid rekrytering</vt:lpstr>
      <vt:lpstr>En stor majoritet uppger att de ofta stöter på körkortskrav vid rekrytering</vt:lpstr>
      <vt:lpstr>Nio av tio anger kostnaderna som främsta skäl att inte ta körkort</vt:lpstr>
      <vt:lpstr>Fyra av fem tror att kostnaderna hindrar unga att ta körkort</vt:lpstr>
    </vt:vector>
  </TitlesOfParts>
  <Company>Kreab Gavin Anderson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</dc:title>
  <dc:creator>Lisa Forsberg</dc:creator>
  <cp:lastModifiedBy>Peter Rosin</cp:lastModifiedBy>
  <cp:revision>204</cp:revision>
  <dcterms:created xsi:type="dcterms:W3CDTF">2012-06-20T09:05:02Z</dcterms:created>
  <dcterms:modified xsi:type="dcterms:W3CDTF">2012-07-04T03:43:38Z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651159616</vt:i4>
  </property>
  <property fmtid="{D5CDD505-2E9C-101B-9397-08002B2CF9AE}" pid="3" name="_NewReviewCycle">
    <vt:lpwstr/>
  </property>
  <property fmtid="{D5CDD505-2E9C-101B-9397-08002B2CF9AE}" pid="4" name="_EmailSubject">
    <vt:lpwstr>Bils0008 - Almedalen</vt:lpwstr>
  </property>
  <property fmtid="{D5CDD505-2E9C-101B-9397-08002B2CF9AE}" pid="5" name="_AuthorEmail">
    <vt:lpwstr>peter.rosin@demoskop.se</vt:lpwstr>
  </property>
  <property fmtid="{D5CDD505-2E9C-101B-9397-08002B2CF9AE}" pid="6" name="_AuthorEmailDisplayName">
    <vt:lpwstr>Peter Rosin</vt:lpwstr>
  </property>
</Properties>
</file>