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60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9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16"/>
            <c:invertIfNegative val="0"/>
            <c:bubble3D val="0"/>
            <c:spPr>
              <a:solidFill>
                <a:schemeClr val="accent2"/>
              </a:solidFill>
            </c:spPr>
          </c:dPt>
          <c:cat>
            <c:strRef>
              <c:f>Blad7!$A$1:$A$21</c:f>
              <c:strCache>
                <c:ptCount val="21"/>
                <c:pt idx="0">
                  <c:v>Försäljning, inköp, marknadsföring</c:v>
                </c:pt>
                <c:pt idx="1">
                  <c:v>Pedagogiskt arbete</c:v>
                </c:pt>
                <c:pt idx="2">
                  <c:v>Hälso- sjukvård</c:v>
                </c:pt>
                <c:pt idx="3">
                  <c:v>Administration, ekonomi, juridik</c:v>
                </c:pt>
                <c:pt idx="4">
                  <c:v>Data/IT</c:v>
                </c:pt>
                <c:pt idx="5">
                  <c:v>Hotell, restaurang, storhushåll</c:v>
                </c:pt>
                <c:pt idx="6">
                  <c:v>Socialt arbete</c:v>
                </c:pt>
                <c:pt idx="7">
                  <c:v>Tekniskt arbete</c:v>
                </c:pt>
                <c:pt idx="8">
                  <c:v>Transport</c:v>
                </c:pt>
                <c:pt idx="9">
                  <c:v>Chefer och Verksamhetsledare</c:v>
                </c:pt>
                <c:pt idx="10">
                  <c:v>Bygg och anläggning</c:v>
                </c:pt>
                <c:pt idx="11">
                  <c:v>installation, drift, underhåll</c:v>
                </c:pt>
                <c:pt idx="12">
                  <c:v>industriell tillverkning</c:v>
                </c:pt>
                <c:pt idx="13">
                  <c:v>Kultur, media, design</c:v>
                </c:pt>
                <c:pt idx="14">
                  <c:v>Sanering och renhållning</c:v>
                </c:pt>
                <c:pt idx="15">
                  <c:v>kropps- och skönhetsvård</c:v>
                </c:pt>
                <c:pt idx="16">
                  <c:v>Naturvetenskapligt arbete</c:v>
                </c:pt>
                <c:pt idx="17">
                  <c:v>Hantverksyrken</c:v>
                </c:pt>
                <c:pt idx="18">
                  <c:v>naturbruk</c:v>
                </c:pt>
                <c:pt idx="19">
                  <c:v> Säkerhetsarbete</c:v>
                </c:pt>
                <c:pt idx="20">
                  <c:v>militärt arbete</c:v>
                </c:pt>
              </c:strCache>
            </c:strRef>
          </c:cat>
          <c:val>
            <c:numRef>
              <c:f>Blad7!$D$1:$D$21</c:f>
              <c:numCache>
                <c:formatCode>0%</c:formatCode>
                <c:ptCount val="21"/>
                <c:pt idx="0">
                  <c:v>0.16</c:v>
                </c:pt>
                <c:pt idx="1">
                  <c:v>0.11</c:v>
                </c:pt>
                <c:pt idx="2">
                  <c:v>0.1</c:v>
                </c:pt>
                <c:pt idx="3">
                  <c:v>0.1</c:v>
                </c:pt>
                <c:pt idx="4">
                  <c:v>0.09</c:v>
                </c:pt>
                <c:pt idx="5">
                  <c:v>0.08</c:v>
                </c:pt>
                <c:pt idx="6">
                  <c:v>7.0000000000000007E-2</c:v>
                </c:pt>
                <c:pt idx="7">
                  <c:v>0.06</c:v>
                </c:pt>
                <c:pt idx="8">
                  <c:v>0.04</c:v>
                </c:pt>
                <c:pt idx="9">
                  <c:v>0.04</c:v>
                </c:pt>
                <c:pt idx="10">
                  <c:v>0.03</c:v>
                </c:pt>
                <c:pt idx="11">
                  <c:v>0.02</c:v>
                </c:pt>
                <c:pt idx="12">
                  <c:v>0.02</c:v>
                </c:pt>
                <c:pt idx="13">
                  <c:v>0.02</c:v>
                </c:pt>
                <c:pt idx="14">
                  <c:v>0.01</c:v>
                </c:pt>
                <c:pt idx="15">
                  <c:v>0.01</c:v>
                </c:pt>
                <c:pt idx="16">
                  <c:v>0.01</c:v>
                </c:pt>
                <c:pt idx="17">
                  <c:v>0.01</c:v>
                </c:pt>
                <c:pt idx="18">
                  <c:v>0.01</c:v>
                </c:pt>
                <c:pt idx="19">
                  <c:v>0.01</c:v>
                </c:pt>
                <c:pt idx="2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048704"/>
        <c:axId val="136663808"/>
      </c:barChart>
      <c:catAx>
        <c:axId val="127048704"/>
        <c:scaling>
          <c:orientation val="minMax"/>
        </c:scaling>
        <c:delete val="0"/>
        <c:axPos val="b"/>
        <c:majorTickMark val="out"/>
        <c:minorTickMark val="none"/>
        <c:tickLblPos val="nextTo"/>
        <c:crossAx val="136663808"/>
        <c:crosses val="autoZero"/>
        <c:auto val="1"/>
        <c:lblAlgn val="ctr"/>
        <c:lblOffset val="100"/>
        <c:noMultiLvlLbl val="0"/>
      </c:catAx>
      <c:valAx>
        <c:axId val="13666380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2704870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Blad10!$A$1:$A$10</c:f>
              <c:strCache>
                <c:ptCount val="10"/>
                <c:pt idx="0">
                  <c:v>Försäljning, inköp, marknadsföring</c:v>
                </c:pt>
                <c:pt idx="1">
                  <c:v>Hotell, restaurang, storhushåll</c:v>
                </c:pt>
                <c:pt idx="2">
                  <c:v>Socialt arbete</c:v>
                </c:pt>
                <c:pt idx="3">
                  <c:v>Teknik (installation, drift, underhåll, industriell tillverkning, hantverk)</c:v>
                </c:pt>
                <c:pt idx="4">
                  <c:v>Transport</c:v>
                </c:pt>
                <c:pt idx="5">
                  <c:v>Bygg och anläggning</c:v>
                </c:pt>
                <c:pt idx="6">
                  <c:v>Övrigt (naturbruk, sanering och renhållning, säkerhetsarbete)</c:v>
                </c:pt>
                <c:pt idx="7">
                  <c:v>Data/IT</c:v>
                </c:pt>
                <c:pt idx="8">
                  <c:v>Kultur, media, design</c:v>
                </c:pt>
                <c:pt idx="9">
                  <c:v>kropps- och skönhetsvård</c:v>
                </c:pt>
              </c:strCache>
            </c:strRef>
          </c:cat>
          <c:val>
            <c:numRef>
              <c:f>Blad10!$B$1:$B$10</c:f>
              <c:numCache>
                <c:formatCode>0%</c:formatCode>
                <c:ptCount val="10"/>
                <c:pt idx="0">
                  <c:v>0.31</c:v>
                </c:pt>
                <c:pt idx="1">
                  <c:v>0.16</c:v>
                </c:pt>
                <c:pt idx="2">
                  <c:v>0.14000000000000001</c:v>
                </c:pt>
                <c:pt idx="3">
                  <c:v>0.11</c:v>
                </c:pt>
                <c:pt idx="4">
                  <c:v>0.08</c:v>
                </c:pt>
                <c:pt idx="5">
                  <c:v>0.06</c:v>
                </c:pt>
                <c:pt idx="6">
                  <c:v>0.05</c:v>
                </c:pt>
                <c:pt idx="7">
                  <c:v>0.04</c:v>
                </c:pt>
                <c:pt idx="8">
                  <c:v>0.03</c:v>
                </c:pt>
                <c:pt idx="9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107520"/>
        <c:axId val="112109056"/>
      </c:barChart>
      <c:catAx>
        <c:axId val="112107520"/>
        <c:scaling>
          <c:orientation val="minMax"/>
        </c:scaling>
        <c:delete val="0"/>
        <c:axPos val="b"/>
        <c:majorTickMark val="out"/>
        <c:minorTickMark val="none"/>
        <c:tickLblPos val="nextTo"/>
        <c:crossAx val="112109056"/>
        <c:crosses val="autoZero"/>
        <c:auto val="1"/>
        <c:lblAlgn val="ctr"/>
        <c:lblOffset val="100"/>
        <c:noMultiLvlLbl val="0"/>
      </c:catAx>
      <c:valAx>
        <c:axId val="11210905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1210752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cat>
            <c:strRef>
              <c:f>Blad12!$A$1:$A$11</c:f>
              <c:strCache>
                <c:ptCount val="11"/>
                <c:pt idx="0">
                  <c:v>Totalt</c:v>
                </c:pt>
                <c:pt idx="1">
                  <c:v>Transport</c:v>
                </c:pt>
                <c:pt idx="2">
                  <c:v>Bygg och anläggning</c:v>
                </c:pt>
                <c:pt idx="3">
                  <c:v>Försäljning, inköp, marknadsföring</c:v>
                </c:pt>
                <c:pt idx="4">
                  <c:v>installation, drift, underhåll, industriell tillverkning, hantverk</c:v>
                </c:pt>
                <c:pt idx="5">
                  <c:v>naturbruk, sanering och renhållning, säkerhetsarbete</c:v>
                </c:pt>
                <c:pt idx="6">
                  <c:v>Socialt arbete</c:v>
                </c:pt>
                <c:pt idx="7">
                  <c:v>Data/IT</c:v>
                </c:pt>
                <c:pt idx="8">
                  <c:v>Kultur, media, design</c:v>
                </c:pt>
                <c:pt idx="9">
                  <c:v>kropps- och skönhetsvård</c:v>
                </c:pt>
                <c:pt idx="10">
                  <c:v>Hotell, restaurang, storhushåll</c:v>
                </c:pt>
              </c:strCache>
            </c:strRef>
          </c:cat>
          <c:val>
            <c:numRef>
              <c:f>Blad12!$D$1:$D$11</c:f>
              <c:numCache>
                <c:formatCode>0%</c:formatCode>
                <c:ptCount val="11"/>
                <c:pt idx="0">
                  <c:v>0.6</c:v>
                </c:pt>
                <c:pt idx="1">
                  <c:v>0.875</c:v>
                </c:pt>
                <c:pt idx="2">
                  <c:v>0.83333333333333337</c:v>
                </c:pt>
                <c:pt idx="3">
                  <c:v>0.77419354838709675</c:v>
                </c:pt>
                <c:pt idx="4">
                  <c:v>0.75757575757575757</c:v>
                </c:pt>
                <c:pt idx="5">
                  <c:v>0.6</c:v>
                </c:pt>
                <c:pt idx="6">
                  <c:v>0.45238095238095233</c:v>
                </c:pt>
                <c:pt idx="7">
                  <c:v>0.33333333333333331</c:v>
                </c:pt>
                <c:pt idx="8">
                  <c:v>0.33333333333333331</c:v>
                </c:pt>
                <c:pt idx="9">
                  <c:v>0.33333333333333331</c:v>
                </c:pt>
                <c:pt idx="10">
                  <c:v>0.20833333333333334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392192"/>
        <c:axId val="82676352"/>
      </c:barChart>
      <c:catAx>
        <c:axId val="82392192"/>
        <c:scaling>
          <c:orientation val="minMax"/>
        </c:scaling>
        <c:delete val="0"/>
        <c:axPos val="l"/>
        <c:majorTickMark val="out"/>
        <c:minorTickMark val="none"/>
        <c:tickLblPos val="nextTo"/>
        <c:crossAx val="82676352"/>
        <c:crosses val="autoZero"/>
        <c:auto val="1"/>
        <c:lblAlgn val="ctr"/>
        <c:lblOffset val="100"/>
        <c:noMultiLvlLbl val="0"/>
      </c:catAx>
      <c:valAx>
        <c:axId val="82676352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8239219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6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8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0"/>
            <c:invertIfNegative val="0"/>
            <c:bubble3D val="0"/>
            <c:spPr>
              <a:solidFill>
                <a:srgbClr val="FF0000"/>
              </a:solidFill>
            </c:spPr>
          </c:dPt>
          <c:cat>
            <c:strRef>
              <c:f>Blad6!$A$38:$A$52</c:f>
              <c:strCache>
                <c:ptCount val="15"/>
                <c:pt idx="0">
                  <c:v>Yrkesspecifik kompetens&amp;B-körkort</c:v>
                </c:pt>
                <c:pt idx="1">
                  <c:v>Yrkesspecifik kompetens&amp; språkkunskaper</c:v>
                </c:pt>
                <c:pt idx="2">
                  <c:v>Yrkesspecifik kompetens&amp;tidigare erfarenhet</c:v>
                </c:pt>
                <c:pt idx="3">
                  <c:v>B-körkort&amp;språkkunskaper</c:v>
                </c:pt>
                <c:pt idx="4">
                  <c:v>Yrkesspesifik kompetens&amp;referenser</c:v>
                </c:pt>
                <c:pt idx="5">
                  <c:v>Erfarenhet&amp;referenser</c:v>
                </c:pt>
                <c:pt idx="6">
                  <c:v>B-körkort&amp;referenser</c:v>
                </c:pt>
                <c:pt idx="7">
                  <c:v>Tidigare erfarenhet&amp;språkkunskaper</c:v>
                </c:pt>
                <c:pt idx="8">
                  <c:v>Tidigare erfarenhet&amp; B-körkort</c:v>
                </c:pt>
                <c:pt idx="9">
                  <c:v>Yrkesspecifik kompetens&amp;personliga egenskaper</c:v>
                </c:pt>
                <c:pt idx="10">
                  <c:v>B-Körkort&amp;personliga egenskaper</c:v>
                </c:pt>
                <c:pt idx="11">
                  <c:v>Tidigare erfarenhet&amp;personliga egenskaper</c:v>
                </c:pt>
                <c:pt idx="12">
                  <c:v>Personliga egenskaper&amp;referenser</c:v>
                </c:pt>
                <c:pt idx="13">
                  <c:v>Språkkunskaper&amp;referenser</c:v>
                </c:pt>
                <c:pt idx="14">
                  <c:v>Personliga egenskaper&amp;språkkunskaper</c:v>
                </c:pt>
              </c:strCache>
            </c:strRef>
          </c:cat>
          <c:val>
            <c:numRef>
              <c:f>Blad6!$D$38:$D$52</c:f>
              <c:numCache>
                <c:formatCode>0%</c:formatCode>
                <c:ptCount val="15"/>
                <c:pt idx="0">
                  <c:v>0.3125</c:v>
                </c:pt>
                <c:pt idx="1">
                  <c:v>0.140625</c:v>
                </c:pt>
                <c:pt idx="2">
                  <c:v>0.1171875</c:v>
                </c:pt>
                <c:pt idx="3">
                  <c:v>7.8125E-2</c:v>
                </c:pt>
                <c:pt idx="4">
                  <c:v>7.03125E-2</c:v>
                </c:pt>
                <c:pt idx="5">
                  <c:v>5.46875E-2</c:v>
                </c:pt>
                <c:pt idx="6">
                  <c:v>4.6875E-2</c:v>
                </c:pt>
                <c:pt idx="7">
                  <c:v>4.6875E-2</c:v>
                </c:pt>
                <c:pt idx="8">
                  <c:v>3.90625E-2</c:v>
                </c:pt>
                <c:pt idx="9">
                  <c:v>3.125E-2</c:v>
                </c:pt>
                <c:pt idx="10">
                  <c:v>2.34375E-2</c:v>
                </c:pt>
                <c:pt idx="11">
                  <c:v>2.34375E-2</c:v>
                </c:pt>
                <c:pt idx="12">
                  <c:v>1.5625E-2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553472"/>
        <c:axId val="40555648"/>
      </c:barChart>
      <c:catAx>
        <c:axId val="40553472"/>
        <c:scaling>
          <c:orientation val="minMax"/>
        </c:scaling>
        <c:delete val="0"/>
        <c:axPos val="l"/>
        <c:majorTickMark val="out"/>
        <c:minorTickMark val="none"/>
        <c:tickLblPos val="nextTo"/>
        <c:crossAx val="40555648"/>
        <c:crosses val="autoZero"/>
        <c:auto val="1"/>
        <c:lblAlgn val="ctr"/>
        <c:lblOffset val="100"/>
        <c:noMultiLvlLbl val="0"/>
      </c:catAx>
      <c:valAx>
        <c:axId val="40555648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4055347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</c:spPr>
          </c:dPt>
          <c:cat>
            <c:strRef>
              <c:f>Blad6!$A$31:$A$36</c:f>
              <c:strCache>
                <c:ptCount val="6"/>
                <c:pt idx="0">
                  <c:v>Yrkesspecifik kompetens</c:v>
                </c:pt>
                <c:pt idx="1">
                  <c:v>B-Körkort</c:v>
                </c:pt>
                <c:pt idx="2">
                  <c:v>Tidigare Erfarenhet</c:v>
                </c:pt>
                <c:pt idx="3">
                  <c:v>Språkkunskaper</c:v>
                </c:pt>
                <c:pt idx="4">
                  <c:v>Referenser</c:v>
                </c:pt>
                <c:pt idx="5">
                  <c:v>Personliga egenskaper</c:v>
                </c:pt>
              </c:strCache>
            </c:strRef>
          </c:cat>
          <c:val>
            <c:numRef>
              <c:f>Blad6!$C$31:$C$36</c:f>
              <c:numCache>
                <c:formatCode>0%</c:formatCode>
                <c:ptCount val="6"/>
                <c:pt idx="0">
                  <c:v>0.671875</c:v>
                </c:pt>
                <c:pt idx="1">
                  <c:v>0.5</c:v>
                </c:pt>
                <c:pt idx="2">
                  <c:v>0.28125</c:v>
                </c:pt>
                <c:pt idx="3">
                  <c:v>0.265625</c:v>
                </c:pt>
                <c:pt idx="4">
                  <c:v>0.1875</c:v>
                </c:pt>
                <c:pt idx="5">
                  <c:v>9.375E-2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630912"/>
        <c:axId val="73110656"/>
      </c:barChart>
      <c:catAx>
        <c:axId val="40630912"/>
        <c:scaling>
          <c:orientation val="minMax"/>
        </c:scaling>
        <c:delete val="0"/>
        <c:axPos val="l"/>
        <c:majorTickMark val="out"/>
        <c:minorTickMark val="none"/>
        <c:tickLblPos val="nextTo"/>
        <c:crossAx val="73110656"/>
        <c:crosses val="autoZero"/>
        <c:auto val="1"/>
        <c:lblAlgn val="ctr"/>
        <c:lblOffset val="100"/>
        <c:noMultiLvlLbl val="0"/>
      </c:catAx>
      <c:valAx>
        <c:axId val="7311065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4063091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42801254009915429"/>
          <c:y val="2.2448261287155904E-2"/>
          <c:w val="0.54938721201516472"/>
          <c:h val="0.90725598066091129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</c:spPr>
          </c:dPt>
          <c:cat>
            <c:strRef>
              <c:f>Blad13!$I$22:$I$23</c:f>
              <c:strCache>
                <c:ptCount val="2"/>
                <c:pt idx="0">
                  <c:v>Andelen 18-24 av alla arbetslösa</c:v>
                </c:pt>
                <c:pt idx="1">
                  <c:v>Andelen 18-24 som har körkort av alla arbetslösa som har körkort</c:v>
                </c:pt>
              </c:strCache>
            </c:strRef>
          </c:cat>
          <c:val>
            <c:numRef>
              <c:f>Blad13!$J$22:$J$23</c:f>
              <c:numCache>
                <c:formatCode>0%</c:formatCode>
                <c:ptCount val="2"/>
                <c:pt idx="0">
                  <c:v>0.25</c:v>
                </c:pt>
                <c:pt idx="1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126592"/>
        <c:axId val="86128896"/>
      </c:barChart>
      <c:catAx>
        <c:axId val="86126592"/>
        <c:scaling>
          <c:orientation val="minMax"/>
        </c:scaling>
        <c:delete val="0"/>
        <c:axPos val="l"/>
        <c:majorTickMark val="out"/>
        <c:minorTickMark val="none"/>
        <c:tickLblPos val="nextTo"/>
        <c:crossAx val="86128896"/>
        <c:crosses val="autoZero"/>
        <c:auto val="1"/>
        <c:lblAlgn val="ctr"/>
        <c:lblOffset val="100"/>
        <c:noMultiLvlLbl val="0"/>
      </c:catAx>
      <c:valAx>
        <c:axId val="8612889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8612659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0.00126</cdr:x>
      <cdr:y>0.03814</cdr:y>
    </cdr:from>
    <cdr:to>
      <cdr:x>0.41792</cdr:x>
      <cdr:y>0.90941</cdr:y>
    </cdr:to>
    <cdr:sp macro="" textlink="">
      <cdr:nvSpPr>
        <cdr:cNvPr id="2" name="textruta 1"/>
        <cdr:cNvSpPr txBox="1"/>
      </cdr:nvSpPr>
      <cdr:spPr>
        <a:xfrm xmlns:a="http://schemas.openxmlformats.org/drawingml/2006/main">
          <a:off x="10344" y="172616"/>
          <a:ext cx="3429000" cy="394335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sv-SE" sz="1100" dirty="0" smtClean="0"/>
        </a:p>
        <a:p xmlns:a="http://schemas.openxmlformats.org/drawingml/2006/main">
          <a:endParaRPr lang="sv-SE" dirty="0"/>
        </a:p>
        <a:p xmlns:a="http://schemas.openxmlformats.org/drawingml/2006/main">
          <a:pPr algn="r"/>
          <a:endParaRPr lang="sv-SE" sz="1100" dirty="0" smtClean="0"/>
        </a:p>
        <a:p xmlns:a="http://schemas.openxmlformats.org/drawingml/2006/main">
          <a:pPr algn="r"/>
          <a:endParaRPr lang="sv-SE" dirty="0"/>
        </a:p>
        <a:p xmlns:a="http://schemas.openxmlformats.org/drawingml/2006/main">
          <a:pPr algn="r"/>
          <a:r>
            <a:rPr lang="sv-SE" sz="1600" dirty="0" smtClean="0"/>
            <a:t>Andelen 18-24 med körkort </a:t>
          </a:r>
        </a:p>
        <a:p xmlns:a="http://schemas.openxmlformats.org/drawingml/2006/main">
          <a:pPr algn="r"/>
          <a:r>
            <a:rPr lang="sv-SE" sz="1600" dirty="0" smtClean="0"/>
            <a:t>av alla arbetslösa med körkort</a:t>
          </a:r>
        </a:p>
        <a:p xmlns:a="http://schemas.openxmlformats.org/drawingml/2006/main">
          <a:pPr algn="r"/>
          <a:endParaRPr lang="sv-SE" dirty="0"/>
        </a:p>
        <a:p xmlns:a="http://schemas.openxmlformats.org/drawingml/2006/main">
          <a:pPr algn="r"/>
          <a:endParaRPr lang="sv-SE" dirty="0"/>
        </a:p>
        <a:p xmlns:a="http://schemas.openxmlformats.org/drawingml/2006/main">
          <a:pPr algn="r"/>
          <a:endParaRPr lang="sv-SE" sz="1100" dirty="0" smtClean="0"/>
        </a:p>
        <a:p xmlns:a="http://schemas.openxmlformats.org/drawingml/2006/main">
          <a:pPr algn="r"/>
          <a:endParaRPr lang="sv-SE" dirty="0"/>
        </a:p>
        <a:p xmlns:a="http://schemas.openxmlformats.org/drawingml/2006/main">
          <a:pPr algn="r"/>
          <a:endParaRPr lang="sv-SE" sz="1100" dirty="0" smtClean="0"/>
        </a:p>
        <a:p xmlns:a="http://schemas.openxmlformats.org/drawingml/2006/main">
          <a:pPr algn="r"/>
          <a:endParaRPr lang="sv-SE" dirty="0"/>
        </a:p>
        <a:p xmlns:a="http://schemas.openxmlformats.org/drawingml/2006/main">
          <a:pPr algn="r"/>
          <a:endParaRPr lang="sv-SE" sz="1100" dirty="0" smtClean="0"/>
        </a:p>
        <a:p xmlns:a="http://schemas.openxmlformats.org/drawingml/2006/main">
          <a:pPr algn="r"/>
          <a:endParaRPr lang="sv-SE" dirty="0"/>
        </a:p>
        <a:p xmlns:a="http://schemas.openxmlformats.org/drawingml/2006/main">
          <a:pPr algn="r"/>
          <a:endParaRPr lang="sv-SE" sz="1100" dirty="0" smtClean="0"/>
        </a:p>
        <a:p xmlns:a="http://schemas.openxmlformats.org/drawingml/2006/main">
          <a:pPr algn="r"/>
          <a:endParaRPr lang="sv-SE" dirty="0"/>
        </a:p>
        <a:p xmlns:a="http://schemas.openxmlformats.org/drawingml/2006/main">
          <a:pPr algn="r"/>
          <a:r>
            <a:rPr lang="sv-SE" sz="1600" dirty="0" smtClean="0"/>
            <a:t>Andelen 18-24 av alla arbetslösa</a:t>
          </a:r>
          <a:endParaRPr lang="sv-SE" sz="16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5961F-4495-479C-A5CB-17911245391F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28754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6DB2C9-E33B-4AA8-878F-F8E74D364CFA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21646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C7758-A03E-42F9-8DEB-7B6833D45CB7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2478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BEE96-34A2-4078-9B51-E050A8AAEA19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4376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65DD1-3051-4BB4-855D-A2A300A21C59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1628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6015E2-6F6A-4778-861E-51AA2D9F4BE7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0660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52F1A-97DA-4B6C-BA1E-A04237724897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0642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FC5EBD-DDBF-4D8B-B89E-16C554D38E72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49113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581E9-EFCC-4ED1-BAED-2233F6F8A09C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21589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A2C0A6-CA5D-4AEB-AB61-D6F871B1DAC4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291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62144-F198-40CD-A55B-FB7D8AD46302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38106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sv-S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v-S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A3EA2E8-B052-4558-8551-908B244ED016}" type="slidenum">
              <a:rPr lang="sv-SE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v-SE" b="1" dirty="0" smtClean="0">
                <a:solidFill>
                  <a:srgbClr val="FF0000"/>
                </a:solidFill>
              </a:rPr>
              <a:t>Körkortslös=Arbetslös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 smtClean="0">
              <a:solidFill>
                <a:srgbClr val="0070C0"/>
              </a:solidFill>
            </a:endParaRPr>
          </a:p>
          <a:p>
            <a:r>
              <a:rPr lang="sv-SE" dirty="0" smtClean="0">
                <a:solidFill>
                  <a:srgbClr val="0070C0"/>
                </a:solidFill>
              </a:rPr>
              <a:t>Petter Nilsson</a:t>
            </a:r>
          </a:p>
          <a:p>
            <a:r>
              <a:rPr lang="sv-SE" dirty="0" smtClean="0">
                <a:solidFill>
                  <a:srgbClr val="0070C0"/>
                </a:solidFill>
              </a:rPr>
              <a:t>BIL Sweden</a:t>
            </a:r>
          </a:p>
        </p:txBody>
      </p:sp>
      <p:pic>
        <p:nvPicPr>
          <p:cNvPr id="2054" name="Picture 6" descr="Logo-Bil-Sweden-2009-216-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20574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 dirty="0" smtClean="0">
                <a:solidFill>
                  <a:srgbClr val="0070C0"/>
                </a:solidFill>
              </a:rPr>
              <a:t>Undersökning</a:t>
            </a:r>
            <a:endParaRPr lang="sv-SE" sz="3600" dirty="0">
              <a:solidFill>
                <a:srgbClr val="0070C0"/>
              </a:solidFill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2800" dirty="0" smtClean="0">
                <a:solidFill>
                  <a:srgbClr val="002060"/>
                </a:solidFill>
              </a:rPr>
              <a:t>En genomgång </a:t>
            </a:r>
            <a:r>
              <a:rPr lang="sv-SE" sz="2800" dirty="0">
                <a:solidFill>
                  <a:srgbClr val="002060"/>
                </a:solidFill>
              </a:rPr>
              <a:t>av </a:t>
            </a:r>
            <a:r>
              <a:rPr lang="sv-SE" sz="2800" dirty="0" smtClean="0">
                <a:solidFill>
                  <a:srgbClr val="002060"/>
                </a:solidFill>
              </a:rPr>
              <a:t>300 annonser </a:t>
            </a:r>
            <a:r>
              <a:rPr lang="sv-SE" sz="2800" dirty="0">
                <a:solidFill>
                  <a:srgbClr val="002060"/>
                </a:solidFill>
              </a:rPr>
              <a:t>i </a:t>
            </a:r>
            <a:r>
              <a:rPr lang="sv-SE" sz="2800" dirty="0" smtClean="0">
                <a:solidFill>
                  <a:srgbClr val="002060"/>
                </a:solidFill>
              </a:rPr>
              <a:t>de 15 mest relevanta av 21 kategorier på </a:t>
            </a:r>
            <a:r>
              <a:rPr lang="sv-SE" sz="2800" dirty="0">
                <a:solidFill>
                  <a:srgbClr val="002060"/>
                </a:solidFill>
              </a:rPr>
              <a:t>arbetsförmedlingens </a:t>
            </a:r>
            <a:r>
              <a:rPr lang="sv-SE" sz="2800" dirty="0" smtClean="0">
                <a:solidFill>
                  <a:srgbClr val="002060"/>
                </a:solidFill>
              </a:rPr>
              <a:t>platsbank</a:t>
            </a:r>
            <a:r>
              <a:rPr lang="sv-SE" sz="2800" dirty="0">
                <a:solidFill>
                  <a:srgbClr val="002060"/>
                </a:solidFill>
              </a:rPr>
              <a:t>. </a:t>
            </a:r>
          </a:p>
          <a:p>
            <a:pPr marL="0" indent="0">
              <a:buNone/>
            </a:pPr>
            <a:endParaRPr lang="sv-SE" sz="2800" dirty="0">
              <a:solidFill>
                <a:srgbClr val="002060"/>
              </a:solidFill>
            </a:endParaRPr>
          </a:p>
          <a:p>
            <a:r>
              <a:rPr lang="sv-SE" sz="2800" dirty="0" smtClean="0">
                <a:solidFill>
                  <a:srgbClr val="002060"/>
                </a:solidFill>
              </a:rPr>
              <a:t>Efter </a:t>
            </a:r>
            <a:r>
              <a:rPr lang="sv-SE" sz="2800" dirty="0">
                <a:solidFill>
                  <a:srgbClr val="002060"/>
                </a:solidFill>
              </a:rPr>
              <a:t>30 dagar </a:t>
            </a:r>
            <a:r>
              <a:rPr lang="sv-SE" sz="2800" dirty="0" smtClean="0">
                <a:solidFill>
                  <a:srgbClr val="002060"/>
                </a:solidFill>
              </a:rPr>
              <a:t>kontaktades </a:t>
            </a:r>
            <a:r>
              <a:rPr lang="sv-SE" sz="2800" dirty="0">
                <a:solidFill>
                  <a:srgbClr val="002060"/>
                </a:solidFill>
              </a:rPr>
              <a:t>företaget/annonsören för en kort intervju. </a:t>
            </a:r>
            <a:endParaRPr lang="sv-SE" sz="2800" dirty="0" smtClean="0">
              <a:solidFill>
                <a:srgbClr val="002060"/>
              </a:solidFill>
            </a:endParaRPr>
          </a:p>
          <a:p>
            <a:endParaRPr lang="sv-SE" sz="2800" dirty="0">
              <a:solidFill>
                <a:srgbClr val="002060"/>
              </a:solidFill>
            </a:endParaRPr>
          </a:p>
          <a:p>
            <a:r>
              <a:rPr lang="sv-SE" sz="2800" dirty="0" smtClean="0">
                <a:solidFill>
                  <a:srgbClr val="002060"/>
                </a:solidFill>
              </a:rPr>
              <a:t>Ansvarig: Farbod Rezania, Svenskt Näringsliv</a:t>
            </a:r>
            <a:endParaRPr lang="sv-S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042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 dirty="0" smtClean="0">
                <a:solidFill>
                  <a:srgbClr val="0070C0"/>
                </a:solidFill>
              </a:rPr>
              <a:t>Fördelning mellan yrkeskategorier</a:t>
            </a:r>
            <a:endParaRPr lang="sv-SE" sz="3600" dirty="0">
              <a:solidFill>
                <a:srgbClr val="0070C0"/>
              </a:solidFill>
            </a:endParaRPr>
          </a:p>
        </p:txBody>
      </p:sp>
      <p:graphicFrame>
        <p:nvGraphicFramePr>
          <p:cNvPr id="4" name="Platshållare för innehåll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209813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5624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 dirty="0" smtClean="0">
                <a:solidFill>
                  <a:srgbClr val="0070C0"/>
                </a:solidFill>
              </a:rPr>
              <a:t>Mest relevanta yrken för unga</a:t>
            </a:r>
            <a:endParaRPr lang="sv-SE" sz="3600" dirty="0">
              <a:solidFill>
                <a:srgbClr val="0070C0"/>
              </a:solidFill>
            </a:endParaRPr>
          </a:p>
        </p:txBody>
      </p:sp>
      <p:graphicFrame>
        <p:nvGraphicFramePr>
          <p:cNvPr id="4" name="Platshållare för innehåll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594519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60016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 dirty="0" smtClean="0">
                <a:solidFill>
                  <a:srgbClr val="0070C0"/>
                </a:solidFill>
              </a:rPr>
              <a:t>Krav på körkort inom olika yrkeskategorier</a:t>
            </a:r>
            <a:endParaRPr lang="sv-SE" sz="3600" dirty="0">
              <a:solidFill>
                <a:srgbClr val="0070C0"/>
              </a:solidFill>
            </a:endParaRPr>
          </a:p>
        </p:txBody>
      </p:sp>
      <p:graphicFrame>
        <p:nvGraphicFramePr>
          <p:cNvPr id="4" name="Platshållare för innehåll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249808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50773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 dirty="0" smtClean="0">
                <a:solidFill>
                  <a:srgbClr val="0070C0"/>
                </a:solidFill>
              </a:rPr>
              <a:t>Telefonintervjuer – viktigaste krav</a:t>
            </a:r>
            <a:endParaRPr lang="sv-SE" sz="3600" dirty="0">
              <a:solidFill>
                <a:srgbClr val="0070C0"/>
              </a:solidFill>
            </a:endParaRPr>
          </a:p>
        </p:txBody>
      </p:sp>
      <p:graphicFrame>
        <p:nvGraphicFramePr>
          <p:cNvPr id="4" name="Platshållare för innehåll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024816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287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 dirty="0">
                <a:solidFill>
                  <a:srgbClr val="0070C0"/>
                </a:solidFill>
              </a:rPr>
              <a:t>Telefonintervjuer – viktigaste krav</a:t>
            </a:r>
            <a:endParaRPr lang="sv-SE" sz="3600" dirty="0"/>
          </a:p>
        </p:txBody>
      </p:sp>
      <p:graphicFrame>
        <p:nvGraphicFramePr>
          <p:cNvPr id="5" name="Platshållare för innehåll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114140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83133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 dirty="0" smtClean="0">
                <a:solidFill>
                  <a:srgbClr val="0070C0"/>
                </a:solidFill>
              </a:rPr>
              <a:t>Unga arbetslösa är oftare körkortslösa</a:t>
            </a:r>
            <a:endParaRPr lang="sv-SE" sz="3600" dirty="0">
              <a:solidFill>
                <a:srgbClr val="0070C0"/>
              </a:solidFill>
            </a:endParaRPr>
          </a:p>
        </p:txBody>
      </p:sp>
      <p:graphicFrame>
        <p:nvGraphicFramePr>
          <p:cNvPr id="4" name="Platshållare för innehåll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048698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0006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 dirty="0" smtClean="0">
                <a:solidFill>
                  <a:srgbClr val="FF0000"/>
                </a:solidFill>
              </a:rPr>
              <a:t>Unga måste bli anställningsbara</a:t>
            </a:r>
            <a:endParaRPr lang="sv-SE" sz="3600" dirty="0">
              <a:solidFill>
                <a:srgbClr val="FF0000"/>
              </a:solidFill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>
                <a:solidFill>
                  <a:srgbClr val="0070C0"/>
                </a:solidFill>
              </a:rPr>
              <a:t>RATT-avdrag</a:t>
            </a:r>
          </a:p>
          <a:p>
            <a:r>
              <a:rPr lang="sv-SE" dirty="0" smtClean="0">
                <a:solidFill>
                  <a:srgbClr val="0070C0"/>
                </a:solidFill>
              </a:rPr>
              <a:t>Studiemedel</a:t>
            </a:r>
          </a:p>
          <a:p>
            <a:r>
              <a:rPr lang="sv-SE" dirty="0" smtClean="0">
                <a:solidFill>
                  <a:srgbClr val="0070C0"/>
                </a:solidFill>
              </a:rPr>
              <a:t>Slopa tillsynsavgifter/minskad byråkrati</a:t>
            </a:r>
          </a:p>
          <a:p>
            <a:r>
              <a:rPr lang="sv-SE" dirty="0" smtClean="0">
                <a:solidFill>
                  <a:srgbClr val="0070C0"/>
                </a:solidFill>
              </a:rPr>
              <a:t>Moment i skolan</a:t>
            </a:r>
          </a:p>
          <a:p>
            <a:r>
              <a:rPr lang="sv-SE" dirty="0" smtClean="0">
                <a:solidFill>
                  <a:srgbClr val="0070C0"/>
                </a:solidFill>
              </a:rPr>
              <a:t>Utred detta!</a:t>
            </a:r>
          </a:p>
          <a:p>
            <a:endParaRPr lang="sv-S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712" y="5085184"/>
            <a:ext cx="2060575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7752479"/>
      </p:ext>
    </p:extLst>
  </p:cSld>
  <p:clrMapOvr>
    <a:masterClrMapping/>
  </p:clrMapOvr>
</p:sld>
</file>

<file path=ppt/theme/theme1.xml><?xml version="1.0" encoding="utf-8"?>
<a:theme xmlns:a="http://schemas.openxmlformats.org/drawingml/2006/main" name="BILSweden_ppmall">
  <a:themeElements>
    <a:clrScheme name="Standardformgivn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formgivn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BILSweden_ppmall</Template>
  <TotalTime>106</TotalTime>
  <Words>96</Words>
  <Application>Microsoft Office PowerPoint</Application>
  <PresentationFormat>Bildspel på skärmen (4:3)</PresentationFormat>
  <Paragraphs>39</Paragraphs>
  <Slides>9</Slides>
  <Notes>0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9</vt:i4>
      </vt:variant>
    </vt:vector>
  </HeadingPairs>
  <TitlesOfParts>
    <vt:vector size="10" baseType="lpstr">
      <vt:lpstr>BILSweden_ppmall</vt:lpstr>
      <vt:lpstr>Körkortslös=Arbetslös</vt:lpstr>
      <vt:lpstr>Undersökning</vt:lpstr>
      <vt:lpstr>Fördelning mellan yrkeskategorier</vt:lpstr>
      <vt:lpstr>Mest relevanta yrken för unga</vt:lpstr>
      <vt:lpstr>Krav på körkort inom olika yrkeskategorier</vt:lpstr>
      <vt:lpstr>Telefonintervjuer – viktigaste krav</vt:lpstr>
      <vt:lpstr>Telefonintervjuer – viktigaste krav</vt:lpstr>
      <vt:lpstr>Unga arbetslösa är oftare körkortslösa</vt:lpstr>
      <vt:lpstr>Unga måste bli anställningsbara</vt:lpstr>
    </vt:vector>
  </TitlesOfParts>
  <Company>Svenskt Naringsliv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Nilsson, Petter</dc:creator>
  <cp:lastModifiedBy>Nilsson, Petter</cp:lastModifiedBy>
  <cp:revision>6</cp:revision>
  <dcterms:created xsi:type="dcterms:W3CDTF">2012-06-26T11:14:47Z</dcterms:created>
  <dcterms:modified xsi:type="dcterms:W3CDTF">2012-06-29T08:39:04Z</dcterms:modified>
</cp:coreProperties>
</file>